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32" r:id="rId2"/>
    <p:sldId id="321" r:id="rId3"/>
    <p:sldId id="322" r:id="rId4"/>
    <p:sldId id="327" r:id="rId5"/>
    <p:sldId id="328" r:id="rId6"/>
    <p:sldId id="323" r:id="rId7"/>
    <p:sldId id="324" r:id="rId8"/>
    <p:sldId id="325" r:id="rId9"/>
    <p:sldId id="329" r:id="rId10"/>
    <p:sldId id="330" r:id="rId11"/>
    <p:sldId id="331" r:id="rId12"/>
    <p:sldId id="32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11.05.2025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11.05.2025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11.05.2025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11.05.2025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11.05.2025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11.05.2025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11.05.2025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836712"/>
            <a:ext cx="7416824" cy="998984"/>
          </a:xfrm>
        </p:spPr>
        <p:txBody>
          <a:bodyPr/>
          <a:lstStyle/>
          <a:p>
            <a:pPr marL="0" indent="0" algn="ctr">
              <a:buNone/>
            </a:pPr>
            <a:r>
              <a:rPr lang="ru-RU" dirty="0"/>
              <a:t>Картотека игр </a:t>
            </a:r>
            <a:br>
              <a:rPr lang="ru-RU" dirty="0"/>
            </a:br>
            <a:r>
              <a:rPr lang="ru-RU" dirty="0"/>
              <a:t>«Профессии на воде»</a:t>
            </a:r>
            <a:br>
              <a:rPr lang="ru-RU" dirty="0"/>
            </a:br>
            <a:br>
              <a:rPr lang="ru-RU" dirty="0"/>
            </a:br>
            <a:r>
              <a:rPr lang="ru-RU" sz="2000" dirty="0"/>
              <a:t> в рамках проекта</a:t>
            </a:r>
            <a:r>
              <a:rPr lang="en-US" sz="2000" dirty="0"/>
              <a:t> </a:t>
            </a:r>
            <a:r>
              <a:rPr lang="ru-RU" sz="2000" dirty="0"/>
              <a:t>Программы развития ГБДОУ 5 </a:t>
            </a:r>
            <a:br>
              <a:rPr lang="ru-RU" sz="2000" dirty="0"/>
            </a:br>
            <a:r>
              <a:rPr lang="ru-RU" sz="2000" dirty="0"/>
              <a:t>Невского района Санкт-Петербурга</a:t>
            </a:r>
            <a:br>
              <a:rPr lang="ru-RU" sz="2000" dirty="0"/>
            </a:br>
            <a:br>
              <a:rPr lang="ru-RU" sz="2000" dirty="0"/>
            </a:br>
            <a:r>
              <a:rPr lang="ru-RU" sz="2000" dirty="0"/>
              <a:t>«Ранние дополнительные профессиональные пробы </a:t>
            </a:r>
            <a:br>
              <a:rPr lang="ru-RU" sz="2000" dirty="0"/>
            </a:br>
            <a:r>
              <a:rPr lang="ru-RU" sz="2000" dirty="0"/>
              <a:t>в пространстве инклюзивного детского сада»</a:t>
            </a:r>
            <a:br>
              <a:rPr lang="ru-RU" sz="2000" dirty="0"/>
            </a:br>
            <a:br>
              <a:rPr lang="ru-RU" sz="2000" dirty="0"/>
            </a:br>
            <a:r>
              <a:rPr lang="ru-RU" sz="2000" dirty="0"/>
              <a:t>Составитель: Шемякина </a:t>
            </a:r>
            <a:r>
              <a:rPr lang="ru-RU" sz="2000" dirty="0" err="1"/>
              <a:t>Севиль</a:t>
            </a:r>
            <a:r>
              <a:rPr lang="ru-RU" sz="2000" dirty="0"/>
              <a:t> </a:t>
            </a:r>
            <a:r>
              <a:rPr lang="ru-RU" sz="2000" dirty="0" err="1"/>
              <a:t>Джалиловна</a:t>
            </a:r>
            <a:r>
              <a:rPr lang="ru-RU" sz="2000" dirty="0"/>
              <a:t>, </a:t>
            </a:r>
            <a:br>
              <a:rPr lang="ru-RU" sz="2000" dirty="0"/>
            </a:br>
            <a:r>
              <a:rPr lang="ru-RU" sz="2000" dirty="0"/>
              <a:t>инструктор по физической культуре</a:t>
            </a:r>
          </a:p>
        </p:txBody>
      </p:sp>
    </p:spTree>
    <p:extLst>
      <p:ext uri="{BB962C8B-B14F-4D97-AF65-F5344CB8AC3E}">
        <p14:creationId xmlns:p14="http://schemas.microsoft.com/office/powerpoint/2010/main" val="2562943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956" y="332656"/>
            <a:ext cx="8823056" cy="1025704"/>
          </a:xfrm>
        </p:spPr>
        <p:txBody>
          <a:bodyPr>
            <a:normAutofit/>
          </a:bodyPr>
          <a:lstStyle/>
          <a:p>
            <a:pPr marL="0" indent="0" algn="ctr">
              <a:buNone/>
            </a:pPr>
            <a:r>
              <a:rPr lang="ru-RU" sz="4000" b="1" i="1" dirty="0">
                <a:latin typeface="Calibri" pitchFamily="34" charset="0"/>
              </a:rPr>
              <a:t>Рыбак</a:t>
            </a:r>
          </a:p>
        </p:txBody>
      </p:sp>
      <p:sp>
        <p:nvSpPr>
          <p:cNvPr id="3" name="TextBox 2"/>
          <p:cNvSpPr txBox="1"/>
          <p:nvPr/>
        </p:nvSpPr>
        <p:spPr>
          <a:xfrm>
            <a:off x="323528" y="1412776"/>
            <a:ext cx="4752528" cy="4801314"/>
          </a:xfrm>
          <a:prstGeom prst="rect">
            <a:avLst/>
          </a:prstGeom>
          <a:noFill/>
        </p:spPr>
        <p:txBody>
          <a:bodyPr wrap="square" rtlCol="0">
            <a:spAutoFit/>
          </a:bodyPr>
          <a:lstStyle/>
          <a:p>
            <a:r>
              <a:rPr lang="ru-RU" b="1" dirty="0">
                <a:latin typeface="Calibri" panose="020F0502020204030204" pitchFamily="34" charset="0"/>
                <a:cs typeface="Aharoni" panose="02010803020104030203" pitchFamily="2" charset="-79"/>
              </a:rPr>
              <a:t>Подвижная игра «</a:t>
            </a:r>
            <a:r>
              <a:rPr lang="ru-RU" b="1" dirty="0" err="1">
                <a:latin typeface="Calibri" panose="020F0502020204030204" pitchFamily="34" charset="0"/>
                <a:cs typeface="Aharoni" panose="02010803020104030203" pitchFamily="2" charset="-79"/>
              </a:rPr>
              <a:t>Ловись</a:t>
            </a:r>
            <a:r>
              <a:rPr lang="ru-RU" b="1" dirty="0">
                <a:latin typeface="Calibri" panose="020F0502020204030204" pitchFamily="34" charset="0"/>
                <a:cs typeface="Aharoni" panose="02010803020104030203" pitchFamily="2" charset="-79"/>
              </a:rPr>
              <a:t> рыбка большая и маленькая»</a:t>
            </a:r>
          </a:p>
          <a:p>
            <a:r>
              <a:rPr lang="ru-RU" b="1" dirty="0">
                <a:latin typeface="Calibri" panose="020F0502020204030204" pitchFamily="34" charset="0"/>
                <a:cs typeface="Aharoni" panose="02010803020104030203" pitchFamily="2" charset="-79"/>
              </a:rPr>
              <a:t>Оборудование: </a:t>
            </a:r>
            <a:r>
              <a:rPr lang="ru-RU" dirty="0">
                <a:latin typeface="Calibri" panose="020F0502020204030204" pitchFamily="34" charset="0"/>
                <a:cs typeface="Aharoni" panose="02010803020104030203" pitchFamily="2" charset="-79"/>
              </a:rPr>
              <a:t>рыбы различные по размеру, плавучести, материалу, сачок.</a:t>
            </a:r>
          </a:p>
          <a:p>
            <a:r>
              <a:rPr lang="ru-RU" b="1" dirty="0">
                <a:latin typeface="Calibri" panose="020F0502020204030204" pitchFamily="34" charset="0"/>
                <a:cs typeface="Aharoni" panose="02010803020104030203" pitchFamily="2" charset="-79"/>
              </a:rPr>
              <a:t>Описание:</a:t>
            </a:r>
            <a:r>
              <a:rPr lang="ru-RU" dirty="0">
                <a:latin typeface="Calibri" panose="020F0502020204030204" pitchFamily="34" charset="0"/>
                <a:cs typeface="Aharoni" panose="02010803020104030203" pitchFamily="2" charset="-79"/>
              </a:rPr>
              <a:t> дети встают у широкой стороны чаши бассейна. Педагог разбрасывает рыбок по чаше бассейна. Дети наблюдают за движением рыбок. По сигналу педагога дети достают рыбок по одной, складывают на бортик чаши.</a:t>
            </a:r>
          </a:p>
          <a:p>
            <a:r>
              <a:rPr lang="ru-RU" dirty="0">
                <a:latin typeface="Calibri" panose="020F0502020204030204" pitchFamily="34" charset="0"/>
                <a:cs typeface="Aharoni" panose="02010803020104030203" pitchFamily="2" charset="-79"/>
              </a:rPr>
              <a:t>Вариант игры: дети используют сачок, </a:t>
            </a:r>
          </a:p>
          <a:p>
            <a:r>
              <a:rPr lang="ru-RU" dirty="0">
                <a:latin typeface="Calibri" panose="020F0502020204030204" pitchFamily="34" charset="0"/>
                <a:cs typeface="Aharoni" panose="02010803020104030203" pitchFamily="2" charset="-79"/>
              </a:rPr>
              <a:t>сортируют рыбок, ведут подсчёт, достают рыбок на время, сортируют морских животных.</a:t>
            </a:r>
          </a:p>
          <a:p>
            <a:r>
              <a:rPr lang="ru-RU" b="1" dirty="0">
                <a:latin typeface="Calibri" panose="020F0502020204030204" pitchFamily="34" charset="0"/>
                <a:cs typeface="Aharoni" panose="02010803020104030203" pitchFamily="2" charset="-79"/>
              </a:rPr>
              <a:t>Стиль плавания: </a:t>
            </a:r>
            <a:r>
              <a:rPr lang="ru-RU" dirty="0">
                <a:latin typeface="Calibri" panose="020F0502020204030204" pitchFamily="34" charset="0"/>
                <a:cs typeface="Aharoni" panose="02010803020104030203" pitchFamily="2" charset="-79"/>
              </a:rPr>
              <a:t>ходьба в воде, скольжение, кроль, развитие дыхания пловца, развитие крупной и мелкой моторики рук.</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3812" y="1382265"/>
            <a:ext cx="3558890" cy="2519594"/>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3812" y="4052069"/>
            <a:ext cx="3558890" cy="2662050"/>
          </a:xfrm>
          <a:prstGeom prst="rect">
            <a:avLst/>
          </a:prstGeom>
        </p:spPr>
      </p:pic>
    </p:spTree>
    <p:extLst>
      <p:ext uri="{BB962C8B-B14F-4D97-AF65-F5344CB8AC3E}">
        <p14:creationId xmlns:p14="http://schemas.microsoft.com/office/powerpoint/2010/main" val="266893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956" y="332656"/>
            <a:ext cx="8823056" cy="1025704"/>
          </a:xfrm>
        </p:spPr>
        <p:txBody>
          <a:bodyPr>
            <a:normAutofit/>
          </a:bodyPr>
          <a:lstStyle/>
          <a:p>
            <a:pPr marL="0" indent="0" algn="ctr">
              <a:buNone/>
            </a:pPr>
            <a:r>
              <a:rPr lang="ru-RU" sz="4000" b="1" i="1" dirty="0">
                <a:latin typeface="Calibri" pitchFamily="34" charset="0"/>
              </a:rPr>
              <a:t>Спортсмен водных видов спорта</a:t>
            </a:r>
          </a:p>
        </p:txBody>
      </p:sp>
      <p:sp>
        <p:nvSpPr>
          <p:cNvPr id="3" name="TextBox 2"/>
          <p:cNvSpPr txBox="1"/>
          <p:nvPr/>
        </p:nvSpPr>
        <p:spPr>
          <a:xfrm>
            <a:off x="323528" y="1412776"/>
            <a:ext cx="4752528" cy="4801314"/>
          </a:xfrm>
          <a:prstGeom prst="rect">
            <a:avLst/>
          </a:prstGeom>
          <a:noFill/>
        </p:spPr>
        <p:txBody>
          <a:bodyPr wrap="square" rtlCol="0">
            <a:spAutoFit/>
          </a:bodyPr>
          <a:lstStyle/>
          <a:p>
            <a:r>
              <a:rPr lang="ru-RU" b="1" dirty="0">
                <a:latin typeface="Calibri" panose="020F0502020204030204" pitchFamily="34" charset="0"/>
                <a:cs typeface="Aharoni" panose="02010803020104030203" pitchFamily="2" charset="-79"/>
              </a:rPr>
              <a:t>Подвижная игра «Чемпионы на воде»</a:t>
            </a:r>
          </a:p>
          <a:p>
            <a:r>
              <a:rPr lang="ru-RU" b="1" dirty="0">
                <a:latin typeface="Calibri" panose="020F0502020204030204" pitchFamily="34" charset="0"/>
                <a:cs typeface="Aharoni" panose="02010803020104030203" pitchFamily="2" charset="-79"/>
              </a:rPr>
              <a:t>Оборудование: </a:t>
            </a:r>
            <a:r>
              <a:rPr lang="ru-RU" dirty="0">
                <a:latin typeface="Calibri" panose="020F0502020204030204" pitchFamily="34" charset="0"/>
                <a:cs typeface="Aharoni" panose="02010803020104030203" pitchFamily="2" charset="-79"/>
              </a:rPr>
              <a:t>карточки с изображением водных видов спорта ( водное поло, прыжки в воду, синхронное плавание, дайвинг…), медалей, элементов спортивной экипировки, оборудования.</a:t>
            </a:r>
          </a:p>
          <a:p>
            <a:r>
              <a:rPr lang="ru-RU" b="1" dirty="0">
                <a:latin typeface="Calibri" panose="020F0502020204030204" pitchFamily="34" charset="0"/>
                <a:cs typeface="Aharoni" panose="02010803020104030203" pitchFamily="2" charset="-79"/>
              </a:rPr>
              <a:t>Описание:</a:t>
            </a:r>
            <a:r>
              <a:rPr lang="ru-RU" dirty="0">
                <a:latin typeface="Calibri" panose="020F0502020204030204" pitchFamily="34" charset="0"/>
                <a:cs typeface="Aharoni" panose="02010803020104030203" pitchFamily="2" charset="-79"/>
              </a:rPr>
              <a:t> дети делятся на команды.</a:t>
            </a:r>
          </a:p>
          <a:p>
            <a:r>
              <a:rPr lang="ru-RU" dirty="0">
                <a:latin typeface="Calibri" panose="020F0502020204030204" pitchFamily="34" charset="0"/>
                <a:cs typeface="Aharoni" panose="02010803020104030203" pitchFamily="2" charset="-79"/>
              </a:rPr>
              <a:t>Педагог показывает карточку с изображением водных видов спорта. Дети выполняют движения, согласно заданию педагога.</a:t>
            </a:r>
          </a:p>
          <a:p>
            <a:r>
              <a:rPr lang="ru-RU" dirty="0">
                <a:latin typeface="Calibri" panose="020F0502020204030204" pitchFamily="34" charset="0"/>
                <a:cs typeface="Aharoni" panose="02010803020104030203" pitchFamily="2" charset="-79"/>
              </a:rPr>
              <a:t>Вариант игры: дети проявляют двигательное творчество, сочетают знакомые движения в комбинации, придумывают собственные движения, выполняют движения под музыку.</a:t>
            </a:r>
          </a:p>
          <a:p>
            <a:r>
              <a:rPr lang="ru-RU" b="1" dirty="0">
                <a:latin typeface="Calibri" panose="020F0502020204030204" pitchFamily="34" charset="0"/>
                <a:cs typeface="Aharoni" panose="02010803020104030203" pitchFamily="2" charset="-79"/>
              </a:rPr>
              <a:t>Стиль плавания: </a:t>
            </a:r>
            <a:r>
              <a:rPr lang="ru-RU" dirty="0">
                <a:latin typeface="Calibri" panose="020F0502020204030204" pitchFamily="34" charset="0"/>
                <a:cs typeface="Aharoni" panose="02010803020104030203" pitchFamily="2" charset="-79"/>
              </a:rPr>
              <a:t>ходьба в воде, скольжение, кроль, развитие дыхания пловца, развитие крупной и мелкой моторики рук.</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9978" y="1287807"/>
            <a:ext cx="2133996" cy="2852936"/>
          </a:xfrm>
          <a:prstGeom prst="rect">
            <a:avLst/>
          </a:prstGeom>
        </p:spPr>
      </p:pic>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t="18024" r="3150"/>
          <a:stretch/>
        </p:blipFill>
        <p:spPr>
          <a:xfrm>
            <a:off x="5220072" y="4134991"/>
            <a:ext cx="3613808" cy="2463532"/>
          </a:xfrm>
          <a:prstGeom prst="rect">
            <a:avLst/>
          </a:prstGeom>
        </p:spPr>
      </p:pic>
    </p:spTree>
    <p:extLst>
      <p:ext uri="{BB962C8B-B14F-4D97-AF65-F5344CB8AC3E}">
        <p14:creationId xmlns:p14="http://schemas.microsoft.com/office/powerpoint/2010/main" val="1546214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956" y="332656"/>
            <a:ext cx="8823056" cy="1025704"/>
          </a:xfrm>
        </p:spPr>
        <p:txBody>
          <a:bodyPr>
            <a:normAutofit/>
          </a:bodyPr>
          <a:lstStyle/>
          <a:p>
            <a:pPr marL="0" indent="0" algn="ctr">
              <a:buNone/>
            </a:pPr>
            <a:r>
              <a:rPr lang="ru-RU" sz="4000" b="1" i="1" dirty="0">
                <a:latin typeface="Calibri" pitchFamily="34" charset="0"/>
              </a:rPr>
              <a:t>Жонглер цирка на воде</a:t>
            </a:r>
          </a:p>
        </p:txBody>
      </p:sp>
      <p:sp>
        <p:nvSpPr>
          <p:cNvPr id="3" name="TextBox 2"/>
          <p:cNvSpPr txBox="1"/>
          <p:nvPr/>
        </p:nvSpPr>
        <p:spPr>
          <a:xfrm>
            <a:off x="323528" y="1412776"/>
            <a:ext cx="4968552" cy="5078313"/>
          </a:xfrm>
          <a:prstGeom prst="rect">
            <a:avLst/>
          </a:prstGeom>
          <a:noFill/>
        </p:spPr>
        <p:txBody>
          <a:bodyPr wrap="square" rtlCol="0">
            <a:spAutoFit/>
          </a:bodyPr>
          <a:lstStyle/>
          <a:p>
            <a:r>
              <a:rPr lang="ru-RU" b="1" dirty="0">
                <a:latin typeface="Calibri" panose="020F0502020204030204" pitchFamily="34" charset="0"/>
                <a:cs typeface="Aharoni" panose="02010803020104030203" pitchFamily="2" charset="-79"/>
              </a:rPr>
              <a:t>Подвижная игра «Веселые колечки»</a:t>
            </a:r>
          </a:p>
          <a:p>
            <a:r>
              <a:rPr lang="ru-RU" b="1" dirty="0">
                <a:latin typeface="Calibri" panose="020F0502020204030204" pitchFamily="34" charset="0"/>
                <a:cs typeface="Aharoni" panose="02010803020104030203" pitchFamily="2" charset="-79"/>
              </a:rPr>
              <a:t>Оборудование: </a:t>
            </a:r>
            <a:r>
              <a:rPr lang="ru-RU" dirty="0">
                <a:latin typeface="Calibri" panose="020F0502020204030204" pitchFamily="34" charset="0"/>
                <a:cs typeface="Aharoni" panose="02010803020104030203" pitchFamily="2" charset="-79"/>
              </a:rPr>
              <a:t>разнообразные погружные кольца (различного цвета, поверхности, веса, звучащие, с утяжелителем горизонтального погружения)</a:t>
            </a:r>
          </a:p>
          <a:p>
            <a:r>
              <a:rPr lang="ru-RU" b="1" dirty="0">
                <a:latin typeface="Calibri" panose="020F0502020204030204" pitchFamily="34" charset="0"/>
                <a:cs typeface="Aharoni" panose="02010803020104030203" pitchFamily="2" charset="-79"/>
              </a:rPr>
              <a:t>Описание:</a:t>
            </a:r>
            <a:r>
              <a:rPr lang="ru-RU" dirty="0">
                <a:latin typeface="Calibri" panose="020F0502020204030204" pitchFamily="34" charset="0"/>
                <a:cs typeface="Aharoni" panose="02010803020104030203" pitchFamily="2" charset="-79"/>
              </a:rPr>
              <a:t> дети встают вдоль широкой стены бассейна. Педагог разбрасывает погружные кольца. По команде педагога «Подними колечко правой ногой (левой рукой)…», дети доплывают до колец, достают колечки со дна чаши, доплывают до бортика, складывают  на бортике. </a:t>
            </a:r>
          </a:p>
          <a:p>
            <a:r>
              <a:rPr lang="ru-RU" dirty="0">
                <a:latin typeface="Calibri" panose="020F0502020204030204" pitchFamily="34" charset="0"/>
                <a:cs typeface="Aharoni" panose="02010803020104030203" pitchFamily="2" charset="-79"/>
              </a:rPr>
              <a:t>Варианты игры: дети достают кольца в положении сидя. Сортировка колец по различным параметрам. Движение под музыку.</a:t>
            </a:r>
          </a:p>
          <a:p>
            <a:r>
              <a:rPr lang="ru-RU" dirty="0">
                <a:latin typeface="Calibri" panose="020F0502020204030204" pitchFamily="34" charset="0"/>
                <a:cs typeface="Aharoni" panose="02010803020104030203" pitchFamily="2" charset="-79"/>
              </a:rPr>
              <a:t>Дети поочерёдно бросают и достают кольца.</a:t>
            </a:r>
          </a:p>
          <a:p>
            <a:r>
              <a:rPr lang="ru-RU" b="1" dirty="0">
                <a:latin typeface="Calibri" panose="020F0502020204030204" pitchFamily="34" charset="0"/>
                <a:cs typeface="Aharoni" panose="02010803020104030203" pitchFamily="2" charset="-79"/>
              </a:rPr>
              <a:t>Стиль плавания: </a:t>
            </a:r>
            <a:r>
              <a:rPr lang="ru-RU" dirty="0">
                <a:latin typeface="Calibri" panose="020F0502020204030204" pitchFamily="34" charset="0"/>
                <a:cs typeface="Aharoni" panose="02010803020104030203" pitchFamily="2" charset="-79"/>
              </a:rPr>
              <a:t> стиль кроль, ходьба в воде, ныряние, ориентировка в воде, развитие крупной и мелкой моторики рук, ног.</a:t>
            </a:r>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b="7545"/>
          <a:stretch/>
        </p:blipFill>
        <p:spPr>
          <a:xfrm>
            <a:off x="5292080" y="1412776"/>
            <a:ext cx="3579732" cy="2795558"/>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782" y="4316390"/>
            <a:ext cx="2952328" cy="2401305"/>
          </a:xfrm>
          <a:prstGeom prst="rect">
            <a:avLst/>
          </a:prstGeom>
        </p:spPr>
      </p:pic>
    </p:spTree>
    <p:extLst>
      <p:ext uri="{BB962C8B-B14F-4D97-AF65-F5344CB8AC3E}">
        <p14:creationId xmlns:p14="http://schemas.microsoft.com/office/powerpoint/2010/main" val="285800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956" y="332656"/>
            <a:ext cx="8823056" cy="1025704"/>
          </a:xfrm>
        </p:spPr>
        <p:txBody>
          <a:bodyPr>
            <a:normAutofit/>
          </a:bodyPr>
          <a:lstStyle/>
          <a:p>
            <a:pPr marL="0" indent="0" algn="ctr">
              <a:buNone/>
            </a:pPr>
            <a:r>
              <a:rPr lang="ru-RU" sz="4000" b="1" i="1" dirty="0">
                <a:latin typeface="Calibri" pitchFamily="34" charset="0"/>
              </a:rPr>
              <a:t>Подводный Эколог</a:t>
            </a:r>
          </a:p>
        </p:txBody>
      </p:sp>
      <p:sp>
        <p:nvSpPr>
          <p:cNvPr id="3" name="TextBox 2"/>
          <p:cNvSpPr txBox="1"/>
          <p:nvPr/>
        </p:nvSpPr>
        <p:spPr>
          <a:xfrm>
            <a:off x="323528" y="1412776"/>
            <a:ext cx="4608512" cy="3970318"/>
          </a:xfrm>
          <a:prstGeom prst="rect">
            <a:avLst/>
          </a:prstGeom>
          <a:noFill/>
        </p:spPr>
        <p:txBody>
          <a:bodyPr wrap="square" rtlCol="0">
            <a:spAutoFit/>
          </a:bodyPr>
          <a:lstStyle/>
          <a:p>
            <a:r>
              <a:rPr lang="ru-RU" b="1" dirty="0">
                <a:latin typeface="Calibri" panose="020F0502020204030204" pitchFamily="34" charset="0"/>
                <a:cs typeface="Aharoni" panose="02010803020104030203" pitchFamily="2" charset="-79"/>
              </a:rPr>
              <a:t>Подвижная игра</a:t>
            </a:r>
          </a:p>
          <a:p>
            <a:r>
              <a:rPr lang="ru-RU" b="1" dirty="0">
                <a:latin typeface="Calibri" panose="020F0502020204030204" pitchFamily="34" charset="0"/>
                <a:cs typeface="Aharoni" panose="02010803020104030203" pitchFamily="2" charset="-79"/>
              </a:rPr>
              <a:t> «Очистка водной акватории»</a:t>
            </a:r>
          </a:p>
          <a:p>
            <a:r>
              <a:rPr lang="ru-RU" b="1" dirty="0">
                <a:latin typeface="Calibri" panose="020F0502020204030204" pitchFamily="34" charset="0"/>
                <a:cs typeface="Aharoni" panose="02010803020104030203" pitchFamily="2" charset="-79"/>
              </a:rPr>
              <a:t>Оборудование: </a:t>
            </a:r>
            <a:r>
              <a:rPr lang="ru-RU" dirty="0">
                <a:latin typeface="Calibri" panose="020F0502020204030204" pitchFamily="34" charset="0"/>
                <a:cs typeface="Aharoni" panose="02010803020104030203" pitchFamily="2" charset="-79"/>
              </a:rPr>
              <a:t>тонущие  погружные игрушки, игрушки с меняющейся плавучестью (постепенно погружающиеся)</a:t>
            </a:r>
          </a:p>
          <a:p>
            <a:r>
              <a:rPr lang="ru-RU" b="1" dirty="0">
                <a:latin typeface="Calibri" panose="020F0502020204030204" pitchFamily="34" charset="0"/>
                <a:cs typeface="Aharoni" panose="02010803020104030203" pitchFamily="2" charset="-79"/>
              </a:rPr>
              <a:t>Описание:</a:t>
            </a:r>
            <a:r>
              <a:rPr lang="ru-RU" dirty="0">
                <a:latin typeface="Calibri" panose="020F0502020204030204" pitchFamily="34" charset="0"/>
                <a:cs typeface="Aharoni" panose="02010803020104030203" pitchFamily="2" charset="-79"/>
              </a:rPr>
              <a:t> дети встают в шеренгу вдоль широкой стены бассейна. Педагог разбрасывает погружные игрушки. Дети наблюдают за погружением игрушек. По сигналу педагога «Ныряем, собираем», дети погружаются в воду, достают игрушки по одной, складывают на бортик с противоположной стороны бассейна.</a:t>
            </a:r>
          </a:p>
          <a:p>
            <a:r>
              <a:rPr lang="ru-RU" b="1" dirty="0">
                <a:latin typeface="Calibri" panose="020F0502020204030204" pitchFamily="34" charset="0"/>
                <a:cs typeface="Aharoni" panose="02010803020104030203" pitchFamily="2" charset="-79"/>
              </a:rPr>
              <a:t>Стиль плавания: </a:t>
            </a:r>
            <a:r>
              <a:rPr lang="ru-RU" dirty="0">
                <a:latin typeface="Calibri" panose="020F0502020204030204" pitchFamily="34" charset="0"/>
                <a:cs typeface="Aharoni" panose="02010803020104030203" pitchFamily="2" charset="-79"/>
              </a:rPr>
              <a:t>ныряние.</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1395913"/>
            <a:ext cx="3528392" cy="2542649"/>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4077072"/>
            <a:ext cx="3528392" cy="2428167"/>
          </a:xfrm>
          <a:prstGeom prst="rect">
            <a:avLst/>
          </a:prstGeom>
        </p:spPr>
      </p:pic>
    </p:spTree>
    <p:extLst>
      <p:ext uri="{BB962C8B-B14F-4D97-AF65-F5344CB8AC3E}">
        <p14:creationId xmlns:p14="http://schemas.microsoft.com/office/powerpoint/2010/main" val="4126329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956" y="332656"/>
            <a:ext cx="8823056" cy="1025704"/>
          </a:xfrm>
        </p:spPr>
        <p:txBody>
          <a:bodyPr>
            <a:normAutofit/>
          </a:bodyPr>
          <a:lstStyle/>
          <a:p>
            <a:pPr marL="0" indent="0" algn="ctr">
              <a:buNone/>
            </a:pPr>
            <a:r>
              <a:rPr lang="ru-RU" sz="4000" i="1" dirty="0">
                <a:latin typeface="Calibri" pitchFamily="34" charset="0"/>
              </a:rPr>
              <a:t>В</a:t>
            </a:r>
            <a:r>
              <a:rPr lang="ru-RU" sz="4000" b="1" i="1" dirty="0">
                <a:latin typeface="Calibri" pitchFamily="34" charset="0"/>
              </a:rPr>
              <a:t>одный Эколог</a:t>
            </a:r>
          </a:p>
        </p:txBody>
      </p:sp>
      <p:sp>
        <p:nvSpPr>
          <p:cNvPr id="3" name="TextBox 2"/>
          <p:cNvSpPr txBox="1"/>
          <p:nvPr/>
        </p:nvSpPr>
        <p:spPr>
          <a:xfrm>
            <a:off x="323528" y="1412776"/>
            <a:ext cx="4392488" cy="4247317"/>
          </a:xfrm>
          <a:prstGeom prst="rect">
            <a:avLst/>
          </a:prstGeom>
          <a:noFill/>
        </p:spPr>
        <p:txBody>
          <a:bodyPr wrap="square" rtlCol="0">
            <a:spAutoFit/>
          </a:bodyPr>
          <a:lstStyle/>
          <a:p>
            <a:r>
              <a:rPr lang="ru-RU" b="1" dirty="0">
                <a:latin typeface="Calibri" panose="020F0502020204030204" pitchFamily="34" charset="0"/>
                <a:cs typeface="Aharoni" panose="02010803020104030203" pitchFamily="2" charset="-79"/>
              </a:rPr>
              <a:t>Подвижная игра</a:t>
            </a:r>
          </a:p>
          <a:p>
            <a:r>
              <a:rPr lang="ru-RU" b="1" dirty="0">
                <a:latin typeface="Calibri" panose="020F0502020204030204" pitchFamily="34" charset="0"/>
                <a:cs typeface="Aharoni" panose="02010803020104030203" pitchFamily="2" charset="-79"/>
              </a:rPr>
              <a:t> «Собери мусор с поверхности воды»</a:t>
            </a:r>
          </a:p>
          <a:p>
            <a:r>
              <a:rPr lang="ru-RU" b="1" dirty="0">
                <a:latin typeface="Calibri" panose="020F0502020204030204" pitchFamily="34" charset="0"/>
                <a:cs typeface="Aharoni" panose="02010803020104030203" pitchFamily="2" charset="-79"/>
              </a:rPr>
              <a:t>Оборудование: </a:t>
            </a:r>
            <a:r>
              <a:rPr lang="ru-RU" dirty="0">
                <a:latin typeface="Calibri" panose="020F0502020204030204" pitchFamily="34" charset="0"/>
                <a:cs typeface="Aharoni" panose="02010803020104030203" pitchFamily="2" charset="-79"/>
              </a:rPr>
              <a:t>плавающие игрушки, сито.</a:t>
            </a:r>
          </a:p>
          <a:p>
            <a:r>
              <a:rPr lang="ru-RU" b="1" dirty="0">
                <a:latin typeface="Calibri" panose="020F0502020204030204" pitchFamily="34" charset="0"/>
                <a:cs typeface="Aharoni" panose="02010803020104030203" pitchFamily="2" charset="-79"/>
              </a:rPr>
              <a:t>Описание:</a:t>
            </a:r>
            <a:r>
              <a:rPr lang="ru-RU" dirty="0">
                <a:latin typeface="Calibri" panose="020F0502020204030204" pitchFamily="34" charset="0"/>
                <a:cs typeface="Aharoni" panose="02010803020104030203" pitchFamily="2" charset="-79"/>
              </a:rPr>
              <a:t> дети встают вдоль широкой стены бассейна. Педагог разбрасывает плавающие игрушки, предметы. Дети наблюдают за движением игрушек. По сигналу педагога «Ходим, собираем», дети ходят, ситом собирают игрушки, складывают на бортик с противоположной стороны бассейна.</a:t>
            </a:r>
          </a:p>
          <a:p>
            <a:r>
              <a:rPr lang="ru-RU" dirty="0">
                <a:latin typeface="Calibri" panose="020F0502020204030204" pitchFamily="34" charset="0"/>
                <a:cs typeface="Aharoni" panose="02010803020104030203" pitchFamily="2" charset="-79"/>
              </a:rPr>
              <a:t>Вариант игры: сортировать предметы в контейнеры по размеру, цвету.</a:t>
            </a:r>
          </a:p>
          <a:p>
            <a:r>
              <a:rPr lang="ru-RU" b="1" dirty="0">
                <a:latin typeface="Calibri" panose="020F0502020204030204" pitchFamily="34" charset="0"/>
                <a:cs typeface="Aharoni" panose="02010803020104030203" pitchFamily="2" charset="-79"/>
              </a:rPr>
              <a:t>Стиль плавания: </a:t>
            </a:r>
            <a:r>
              <a:rPr lang="ru-RU" dirty="0">
                <a:latin typeface="Calibri" panose="020F0502020204030204" pitchFamily="34" charset="0"/>
                <a:cs typeface="Aharoni" panose="02010803020104030203" pitchFamily="2" charset="-79"/>
              </a:rPr>
              <a:t>ходьба в воде, гребковые движения, развитие мелкой моторики рук.</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288720"/>
            <a:ext cx="3528392" cy="2276475"/>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3717032"/>
            <a:ext cx="3528392" cy="2647172"/>
          </a:xfrm>
          <a:prstGeom prst="rect">
            <a:avLst/>
          </a:prstGeom>
        </p:spPr>
      </p:pic>
    </p:spTree>
    <p:extLst>
      <p:ext uri="{BB962C8B-B14F-4D97-AF65-F5344CB8AC3E}">
        <p14:creationId xmlns:p14="http://schemas.microsoft.com/office/powerpoint/2010/main" val="27086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956" y="332656"/>
            <a:ext cx="8823056" cy="1025704"/>
          </a:xfrm>
        </p:spPr>
        <p:txBody>
          <a:bodyPr>
            <a:normAutofit/>
          </a:bodyPr>
          <a:lstStyle/>
          <a:p>
            <a:pPr marL="0" indent="0" algn="ctr">
              <a:buNone/>
            </a:pPr>
            <a:r>
              <a:rPr lang="ru-RU" sz="4000" i="1" dirty="0">
                <a:latin typeface="Calibri" pitchFamily="34" charset="0"/>
              </a:rPr>
              <a:t>Капитан корабля - сухогруза</a:t>
            </a:r>
            <a:endParaRPr lang="ru-RU" sz="4000" b="1" i="1" dirty="0">
              <a:latin typeface="Calibri" pitchFamily="34" charset="0"/>
            </a:endParaRPr>
          </a:p>
        </p:txBody>
      </p:sp>
      <p:sp>
        <p:nvSpPr>
          <p:cNvPr id="3" name="TextBox 2"/>
          <p:cNvSpPr txBox="1"/>
          <p:nvPr/>
        </p:nvSpPr>
        <p:spPr>
          <a:xfrm>
            <a:off x="323529" y="1412776"/>
            <a:ext cx="4680520" cy="4801314"/>
          </a:xfrm>
          <a:prstGeom prst="rect">
            <a:avLst/>
          </a:prstGeom>
          <a:noFill/>
        </p:spPr>
        <p:txBody>
          <a:bodyPr wrap="square" rtlCol="0">
            <a:spAutoFit/>
          </a:bodyPr>
          <a:lstStyle/>
          <a:p>
            <a:r>
              <a:rPr lang="ru-RU" b="1" dirty="0">
                <a:latin typeface="Calibri" panose="020F0502020204030204" pitchFamily="34" charset="0"/>
                <a:cs typeface="Aharoni" panose="02010803020104030203" pitchFamily="2" charset="-79"/>
              </a:rPr>
              <a:t>Подвижная игра - эстафета</a:t>
            </a:r>
          </a:p>
          <a:p>
            <a:r>
              <a:rPr lang="ru-RU" b="1" dirty="0">
                <a:latin typeface="Calibri" panose="020F0502020204030204" pitchFamily="34" charset="0"/>
                <a:cs typeface="Aharoni" panose="02010803020104030203" pitchFamily="2" charset="-79"/>
              </a:rPr>
              <a:t> «Доставь груз сухим на берег»</a:t>
            </a:r>
          </a:p>
          <a:p>
            <a:r>
              <a:rPr lang="ru-RU" b="1" dirty="0">
                <a:latin typeface="Calibri" panose="020F0502020204030204" pitchFamily="34" charset="0"/>
                <a:cs typeface="Aharoni" panose="02010803020104030203" pitchFamily="2" charset="-79"/>
              </a:rPr>
              <a:t>Оборудование: </a:t>
            </a:r>
            <a:r>
              <a:rPr lang="ru-RU" dirty="0">
                <a:latin typeface="Calibri" panose="020F0502020204030204" pitchFamily="34" charset="0"/>
                <a:cs typeface="Aharoni" panose="02010803020104030203" pitchFamily="2" charset="-79"/>
              </a:rPr>
              <a:t>плавательные доски, кольца/палочки по количеству детей.</a:t>
            </a:r>
          </a:p>
          <a:p>
            <a:r>
              <a:rPr lang="ru-RU" b="1" dirty="0">
                <a:latin typeface="Calibri" panose="020F0502020204030204" pitchFamily="34" charset="0"/>
                <a:cs typeface="Aharoni" panose="02010803020104030203" pitchFamily="2" charset="-79"/>
              </a:rPr>
              <a:t>Описание:</a:t>
            </a:r>
            <a:r>
              <a:rPr lang="ru-RU" dirty="0">
                <a:latin typeface="Calibri" panose="020F0502020204030204" pitchFamily="34" charset="0"/>
                <a:cs typeface="Aharoni" panose="02010803020104030203" pitchFamily="2" charset="-79"/>
              </a:rPr>
              <a:t> дети встают в две команды. Первый участник кладет на доску кольцо, плывёт к противоположной стороне бассейна, кладёт кольцо на бортик, возвращается обратно, передает доску следующему.</a:t>
            </a:r>
          </a:p>
          <a:p>
            <a:r>
              <a:rPr lang="ru-RU" dirty="0">
                <a:latin typeface="Calibri" panose="020F0502020204030204" pitchFamily="34" charset="0"/>
              </a:rPr>
              <a:t>Вариант игры: ребенок поочередно перевозит предметы на доске в ходьбе или в скольжении с помощью педагога. </a:t>
            </a:r>
            <a:endParaRPr lang="ru-RU" dirty="0">
              <a:latin typeface="Calibri" panose="020F0502020204030204" pitchFamily="34" charset="0"/>
              <a:cs typeface="Aharoni" panose="02010803020104030203" pitchFamily="2" charset="-79"/>
            </a:endParaRPr>
          </a:p>
          <a:p>
            <a:r>
              <a:rPr lang="ru-RU" b="1" dirty="0">
                <a:latin typeface="Calibri" panose="020F0502020204030204" pitchFamily="34" charset="0"/>
                <a:cs typeface="Aharoni" panose="02010803020104030203" pitchFamily="2" charset="-79"/>
              </a:rPr>
              <a:t>Стиль плавания: </a:t>
            </a:r>
            <a:r>
              <a:rPr lang="ru-RU" dirty="0">
                <a:latin typeface="Calibri" panose="020F0502020204030204" pitchFamily="34" charset="0"/>
                <a:cs typeface="Aharoni" panose="02010803020104030203" pitchFamily="2" charset="-79"/>
              </a:rPr>
              <a:t>ходьба в воде, хват плавательной доски различной конфигурации, развитие мелкой моторики рук.</a:t>
            </a: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2000" r="-2000" b="11578"/>
          <a:stretch/>
        </p:blipFill>
        <p:spPr>
          <a:xfrm>
            <a:off x="5153961" y="1412775"/>
            <a:ext cx="3810527" cy="2520281"/>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1478" r="12185"/>
          <a:stretch/>
        </p:blipFill>
        <p:spPr>
          <a:xfrm>
            <a:off x="5153961" y="4133849"/>
            <a:ext cx="3666511" cy="2463503"/>
          </a:xfrm>
          <a:prstGeom prst="rect">
            <a:avLst/>
          </a:prstGeom>
        </p:spPr>
      </p:pic>
    </p:spTree>
    <p:extLst>
      <p:ext uri="{BB962C8B-B14F-4D97-AF65-F5344CB8AC3E}">
        <p14:creationId xmlns:p14="http://schemas.microsoft.com/office/powerpoint/2010/main" val="1950325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956" y="332656"/>
            <a:ext cx="8823056" cy="1025704"/>
          </a:xfrm>
        </p:spPr>
        <p:txBody>
          <a:bodyPr>
            <a:normAutofit/>
          </a:bodyPr>
          <a:lstStyle/>
          <a:p>
            <a:pPr marL="0" indent="0" algn="ctr">
              <a:buNone/>
            </a:pPr>
            <a:r>
              <a:rPr lang="ru-RU" sz="4000" i="1" dirty="0">
                <a:latin typeface="Calibri" pitchFamily="34" charset="0"/>
              </a:rPr>
              <a:t>Водолаз</a:t>
            </a:r>
            <a:endParaRPr lang="ru-RU" sz="4000" b="1" i="1" dirty="0">
              <a:latin typeface="Calibri" pitchFamily="34" charset="0"/>
            </a:endParaRPr>
          </a:p>
        </p:txBody>
      </p:sp>
      <p:sp>
        <p:nvSpPr>
          <p:cNvPr id="3" name="TextBox 2"/>
          <p:cNvSpPr txBox="1"/>
          <p:nvPr/>
        </p:nvSpPr>
        <p:spPr>
          <a:xfrm>
            <a:off x="323528" y="1412776"/>
            <a:ext cx="4680520" cy="4801314"/>
          </a:xfrm>
          <a:prstGeom prst="rect">
            <a:avLst/>
          </a:prstGeom>
          <a:noFill/>
        </p:spPr>
        <p:txBody>
          <a:bodyPr wrap="square" rtlCol="0">
            <a:spAutoFit/>
          </a:bodyPr>
          <a:lstStyle/>
          <a:p>
            <a:r>
              <a:rPr lang="ru-RU" b="1" dirty="0">
                <a:latin typeface="Calibri" panose="020F0502020204030204" pitchFamily="34" charset="0"/>
                <a:cs typeface="Aharoni" panose="02010803020104030203" pitchFamily="2" charset="-79"/>
              </a:rPr>
              <a:t>Подвижная игра - эстафета</a:t>
            </a:r>
          </a:p>
          <a:p>
            <a:r>
              <a:rPr lang="ru-RU" b="1" dirty="0">
                <a:latin typeface="Calibri" panose="020F0502020204030204" pitchFamily="34" charset="0"/>
                <a:cs typeface="Aharoni" panose="02010803020104030203" pitchFamily="2" charset="-79"/>
              </a:rPr>
              <a:t> «Ловкие водолазы»</a:t>
            </a:r>
          </a:p>
          <a:p>
            <a:r>
              <a:rPr lang="ru-RU" b="1" dirty="0">
                <a:latin typeface="Calibri" panose="020F0502020204030204" pitchFamily="34" charset="0"/>
                <a:cs typeface="Aharoni" panose="02010803020104030203" pitchFamily="2" charset="-79"/>
              </a:rPr>
              <a:t>Оборудование: </a:t>
            </a:r>
            <a:r>
              <a:rPr lang="ru-RU" dirty="0">
                <a:latin typeface="Calibri" panose="020F0502020204030204" pitchFamily="34" charset="0"/>
                <a:cs typeface="Aharoni" panose="02010803020104030203" pitchFamily="2" charset="-79"/>
              </a:rPr>
              <a:t>обручи, мячи.</a:t>
            </a:r>
          </a:p>
          <a:p>
            <a:r>
              <a:rPr lang="ru-RU" b="1" dirty="0">
                <a:latin typeface="Calibri" panose="020F0502020204030204" pitchFamily="34" charset="0"/>
                <a:cs typeface="Aharoni" panose="02010803020104030203" pitchFamily="2" charset="-79"/>
              </a:rPr>
              <a:t>Описание:</a:t>
            </a:r>
            <a:r>
              <a:rPr lang="ru-RU" dirty="0">
                <a:latin typeface="Calibri" panose="020F0502020204030204" pitchFamily="34" charset="0"/>
                <a:cs typeface="Aharoni" panose="02010803020104030203" pitchFamily="2" charset="-79"/>
              </a:rPr>
              <a:t> дети встают в две команды. Перед командами встаёт ребенок, держащий два обруча. По сигналу педагога дети плывут, ныряя в обруч.</a:t>
            </a:r>
          </a:p>
          <a:p>
            <a:r>
              <a:rPr lang="ru-RU" dirty="0">
                <a:latin typeface="Calibri" panose="020F0502020204030204" pitchFamily="34" charset="0"/>
                <a:cs typeface="Aharoni" panose="02010803020104030203" pitchFamily="2" charset="-79"/>
              </a:rPr>
              <a:t>Варианты игры:</a:t>
            </a:r>
          </a:p>
          <a:p>
            <a:r>
              <a:rPr lang="ru-RU" dirty="0">
                <a:latin typeface="Calibri" panose="020F0502020204030204" pitchFamily="34" charset="0"/>
                <a:cs typeface="Aharoni" panose="02010803020104030203" pitchFamily="2" charset="-79"/>
              </a:rPr>
              <a:t>Передача эстафетной палочки.</a:t>
            </a:r>
          </a:p>
          <a:p>
            <a:r>
              <a:rPr lang="ru-RU" dirty="0">
                <a:latin typeface="Calibri" panose="020F0502020204030204" pitchFamily="34" charset="0"/>
                <a:cs typeface="Aharoni" panose="02010803020104030203" pitchFamily="2" charset="-79"/>
              </a:rPr>
              <a:t>Ныряние с доставанием предмета.</a:t>
            </a:r>
          </a:p>
          <a:p>
            <a:r>
              <a:rPr lang="ru-RU" dirty="0">
                <a:latin typeface="Calibri" panose="020F0502020204030204" pitchFamily="34" charset="0"/>
                <a:cs typeface="Aharoni" panose="02010803020104030203" pitchFamily="2" charset="-79"/>
              </a:rPr>
              <a:t>Расположение обруча глубже.</a:t>
            </a:r>
          </a:p>
          <a:p>
            <a:r>
              <a:rPr lang="ru-RU" dirty="0">
                <a:latin typeface="Calibri" panose="020F0502020204030204" pitchFamily="34" charset="0"/>
                <a:cs typeface="Aharoni" panose="02010803020104030203" pitchFamily="2" charset="-79"/>
              </a:rPr>
              <a:t>Ныряние в обручи, расположенные друг за другом на разной глубине.</a:t>
            </a:r>
          </a:p>
          <a:p>
            <a:r>
              <a:rPr lang="ru-RU" b="1" dirty="0">
                <a:latin typeface="Calibri" panose="020F0502020204030204" pitchFamily="34" charset="0"/>
                <a:cs typeface="Aharoni" panose="02010803020104030203" pitchFamily="2" charset="-79"/>
              </a:rPr>
              <a:t>Стиль плавания: </a:t>
            </a:r>
            <a:r>
              <a:rPr lang="ru-RU" dirty="0">
                <a:latin typeface="Calibri" panose="020F0502020204030204" pitchFamily="34" charset="0"/>
                <a:cs typeface="Aharoni" panose="02010803020104030203" pitchFamily="2" charset="-79"/>
              </a:rPr>
              <a:t>скольжение, ныряние, стиль кроль, гребковые движения, развитие дыхания пловца, развитие мелкой моторики рук.</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2008" y="1412776"/>
            <a:ext cx="3754428" cy="280831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886" y="4221088"/>
            <a:ext cx="2292672" cy="2469679"/>
          </a:xfrm>
          <a:prstGeom prst="rect">
            <a:avLst/>
          </a:prstGeom>
        </p:spPr>
      </p:pic>
    </p:spTree>
    <p:extLst>
      <p:ext uri="{BB962C8B-B14F-4D97-AF65-F5344CB8AC3E}">
        <p14:creationId xmlns:p14="http://schemas.microsoft.com/office/powerpoint/2010/main" val="1950325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956" y="332656"/>
            <a:ext cx="8823056" cy="1025704"/>
          </a:xfrm>
        </p:spPr>
        <p:txBody>
          <a:bodyPr>
            <a:normAutofit/>
          </a:bodyPr>
          <a:lstStyle/>
          <a:p>
            <a:pPr marL="0" indent="0" algn="ctr">
              <a:buNone/>
            </a:pPr>
            <a:r>
              <a:rPr lang="ru-RU" sz="4000" b="1" i="1" dirty="0">
                <a:latin typeface="Calibri" pitchFamily="34" charset="0"/>
              </a:rPr>
              <a:t>Дизайнер фонтанов</a:t>
            </a:r>
          </a:p>
        </p:txBody>
      </p:sp>
      <p:sp>
        <p:nvSpPr>
          <p:cNvPr id="3" name="TextBox 2"/>
          <p:cNvSpPr txBox="1"/>
          <p:nvPr/>
        </p:nvSpPr>
        <p:spPr>
          <a:xfrm>
            <a:off x="323528" y="1412776"/>
            <a:ext cx="4824536" cy="4801314"/>
          </a:xfrm>
          <a:prstGeom prst="rect">
            <a:avLst/>
          </a:prstGeom>
          <a:noFill/>
        </p:spPr>
        <p:txBody>
          <a:bodyPr wrap="square" rtlCol="0">
            <a:spAutoFit/>
          </a:bodyPr>
          <a:lstStyle/>
          <a:p>
            <a:r>
              <a:rPr lang="ru-RU" b="1" dirty="0">
                <a:latin typeface="Calibri" panose="020F0502020204030204" pitchFamily="34" charset="0"/>
                <a:cs typeface="Aharoni" panose="02010803020104030203" pitchFamily="2" charset="-79"/>
              </a:rPr>
              <a:t>Подвижная игра «Самый красивый фонтан»</a:t>
            </a:r>
          </a:p>
          <a:p>
            <a:r>
              <a:rPr lang="ru-RU" b="1" dirty="0">
                <a:latin typeface="Calibri" panose="020F0502020204030204" pitchFamily="34" charset="0"/>
                <a:cs typeface="Aharoni" panose="02010803020104030203" pitchFamily="2" charset="-79"/>
              </a:rPr>
              <a:t>Оборудование: </a:t>
            </a:r>
            <a:r>
              <a:rPr lang="ru-RU" dirty="0">
                <a:latin typeface="Calibri" panose="020F0502020204030204" pitchFamily="34" charset="0"/>
                <a:cs typeface="Aharoni" panose="02010803020104030203" pitchFamily="2" charset="-79"/>
              </a:rPr>
              <a:t>пластиковые бутылки с отверстиями различного дизайна.</a:t>
            </a:r>
          </a:p>
          <a:p>
            <a:r>
              <a:rPr lang="ru-RU" b="1" dirty="0">
                <a:latin typeface="Calibri" panose="020F0502020204030204" pitchFamily="34" charset="0"/>
                <a:cs typeface="Aharoni" panose="02010803020104030203" pitchFamily="2" charset="-79"/>
              </a:rPr>
              <a:t>Описание:</a:t>
            </a:r>
            <a:r>
              <a:rPr lang="ru-RU" dirty="0">
                <a:latin typeface="Calibri" panose="020F0502020204030204" pitchFamily="34" charset="0"/>
                <a:cs typeface="Aharoni" panose="02010803020104030203" pitchFamily="2" charset="-79"/>
              </a:rPr>
              <a:t> дети встают в шеренгу вдоль широкой стены бассейна. Педагог предлагает детям выбрать бутылки с отверстиями. По сигналу педагога «Набрать воду. Фонтан включить», дети погружают бутыль в воду, набирают воду, наблюдают за пузырьками воздуха, поднимают бутылку над водой так, чтобы вода выливалась постепенно через отверстия, создавая струи.</a:t>
            </a:r>
          </a:p>
          <a:p>
            <a:r>
              <a:rPr lang="ru-RU" dirty="0">
                <a:latin typeface="Calibri" panose="020F0502020204030204" pitchFamily="34" charset="0"/>
                <a:cs typeface="Aharoni" panose="02010803020104030203" pitchFamily="2" charset="-79"/>
              </a:rPr>
              <a:t>Вариант игры: использовать две бутылки одновременно.</a:t>
            </a:r>
          </a:p>
          <a:p>
            <a:r>
              <a:rPr lang="ru-RU" b="1" dirty="0">
                <a:latin typeface="Calibri" panose="020F0502020204030204" pitchFamily="34" charset="0"/>
                <a:cs typeface="Aharoni" panose="02010803020104030203" pitchFamily="2" charset="-79"/>
              </a:rPr>
              <a:t>Стиль плавания: </a:t>
            </a:r>
            <a:r>
              <a:rPr lang="ru-RU" dirty="0">
                <a:latin typeface="Calibri" panose="020F0502020204030204" pitchFamily="34" charset="0"/>
                <a:cs typeface="Aharoni" panose="02010803020104030203" pitchFamily="2" charset="-79"/>
              </a:rPr>
              <a:t>ходьба в воде, погружение в воду, развитие силы мышц рук и плечевого пояса.</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9445" b="9607"/>
          <a:stretch/>
        </p:blipFill>
        <p:spPr>
          <a:xfrm>
            <a:off x="5004048" y="1514900"/>
            <a:ext cx="3724800" cy="2404182"/>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4149080"/>
            <a:ext cx="3724800" cy="2327515"/>
          </a:xfrm>
          <a:prstGeom prst="rect">
            <a:avLst/>
          </a:prstGeom>
        </p:spPr>
      </p:pic>
    </p:spTree>
    <p:extLst>
      <p:ext uri="{BB962C8B-B14F-4D97-AF65-F5344CB8AC3E}">
        <p14:creationId xmlns:p14="http://schemas.microsoft.com/office/powerpoint/2010/main" val="3276515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956" y="332656"/>
            <a:ext cx="8823056" cy="1025704"/>
          </a:xfrm>
        </p:spPr>
        <p:txBody>
          <a:bodyPr>
            <a:normAutofit/>
          </a:bodyPr>
          <a:lstStyle/>
          <a:p>
            <a:pPr marL="0" indent="0" algn="ctr">
              <a:buNone/>
            </a:pPr>
            <a:r>
              <a:rPr lang="ru-RU" sz="4000" b="1" i="1" dirty="0">
                <a:latin typeface="Calibri" pitchFamily="34" charset="0"/>
              </a:rPr>
              <a:t>Кок – повар на корабле</a:t>
            </a:r>
            <a:r>
              <a:rPr lang="ru-RU" sz="2400" b="1" i="1" dirty="0">
                <a:latin typeface="Calibri" pitchFamily="34" charset="0"/>
              </a:rPr>
              <a:t> </a:t>
            </a:r>
          </a:p>
        </p:txBody>
      </p:sp>
      <p:sp>
        <p:nvSpPr>
          <p:cNvPr id="3" name="TextBox 2"/>
          <p:cNvSpPr txBox="1"/>
          <p:nvPr/>
        </p:nvSpPr>
        <p:spPr>
          <a:xfrm>
            <a:off x="323528" y="1412776"/>
            <a:ext cx="4536504" cy="4524315"/>
          </a:xfrm>
          <a:prstGeom prst="rect">
            <a:avLst/>
          </a:prstGeom>
          <a:noFill/>
        </p:spPr>
        <p:txBody>
          <a:bodyPr wrap="square" rtlCol="0">
            <a:spAutoFit/>
          </a:bodyPr>
          <a:lstStyle/>
          <a:p>
            <a:r>
              <a:rPr lang="ru-RU" b="1" dirty="0">
                <a:latin typeface="Calibri" panose="020F0502020204030204" pitchFamily="34" charset="0"/>
                <a:cs typeface="Aharoni" panose="02010803020104030203" pitchFamily="2" charset="-79"/>
              </a:rPr>
              <a:t>Подвижная игра «Кок – повар на корабле»</a:t>
            </a:r>
          </a:p>
          <a:p>
            <a:r>
              <a:rPr lang="ru-RU" b="1" dirty="0">
                <a:latin typeface="Calibri" panose="020F0502020204030204" pitchFamily="34" charset="0"/>
                <a:cs typeface="Aharoni" panose="02010803020104030203" pitchFamily="2" charset="-79"/>
              </a:rPr>
              <a:t>Оборудование: </a:t>
            </a:r>
            <a:r>
              <a:rPr lang="ru-RU" dirty="0">
                <a:latin typeface="Calibri" panose="020F0502020204030204" pitchFamily="34" charset="0"/>
                <a:cs typeface="Aharoni" panose="02010803020104030203" pitchFamily="2" charset="-79"/>
              </a:rPr>
              <a:t>посуда игрушечная детская, муляжи продуктов, куклы, плавательные доски.</a:t>
            </a:r>
          </a:p>
          <a:p>
            <a:r>
              <a:rPr lang="ru-RU" b="1" dirty="0">
                <a:latin typeface="Calibri" panose="020F0502020204030204" pitchFamily="34" charset="0"/>
                <a:cs typeface="Aharoni" panose="02010803020104030203" pitchFamily="2" charset="-79"/>
              </a:rPr>
              <a:t>Описание:</a:t>
            </a:r>
            <a:r>
              <a:rPr lang="ru-RU" dirty="0">
                <a:latin typeface="Calibri" panose="020F0502020204030204" pitchFamily="34" charset="0"/>
                <a:cs typeface="Aharoni" panose="02010803020104030203" pitchFamily="2" charset="-79"/>
              </a:rPr>
              <a:t> дети встают вдоль широкой стены бассейна, на которой разложены предметы посуды. Необходимо приготовить «блюдо», помыть продукты, посуду.</a:t>
            </a:r>
          </a:p>
          <a:p>
            <a:r>
              <a:rPr lang="ru-RU" dirty="0">
                <a:latin typeface="Calibri" panose="020F0502020204030204" pitchFamily="34" charset="0"/>
                <a:cs typeface="Aharoni" panose="02010803020104030203" pitchFamily="2" charset="-79"/>
              </a:rPr>
              <a:t>Вариант игры: дети используют плавательную доску и готовят еду в условиях качки на воде, «кормят» пассажиров корабля.</a:t>
            </a:r>
          </a:p>
          <a:p>
            <a:r>
              <a:rPr lang="ru-RU" b="1" dirty="0">
                <a:latin typeface="Calibri" panose="020F0502020204030204" pitchFamily="34" charset="0"/>
                <a:cs typeface="Aharoni" panose="02010803020104030203" pitchFamily="2" charset="-79"/>
              </a:rPr>
              <a:t>Стиль плавания: </a:t>
            </a:r>
            <a:r>
              <a:rPr lang="ru-RU" dirty="0">
                <a:latin typeface="Calibri" panose="020F0502020204030204" pitchFamily="34" charset="0"/>
                <a:cs typeface="Aharoni" panose="02010803020104030203" pitchFamily="2" charset="-79"/>
              </a:rPr>
              <a:t>ходьба в воде, ходьба с плавательной доской, развитие силы мышц рук и плечевого пояса, формирование практических навыков самообслуживания. </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3933056"/>
            <a:ext cx="3739775" cy="2649693"/>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322704"/>
            <a:ext cx="3739775" cy="2466336"/>
          </a:xfrm>
          <a:prstGeom prst="rect">
            <a:avLst/>
          </a:prstGeom>
        </p:spPr>
      </p:pic>
    </p:spTree>
    <p:extLst>
      <p:ext uri="{BB962C8B-B14F-4D97-AF65-F5344CB8AC3E}">
        <p14:creationId xmlns:p14="http://schemas.microsoft.com/office/powerpoint/2010/main" val="278051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956" y="332656"/>
            <a:ext cx="8823056" cy="1025704"/>
          </a:xfrm>
        </p:spPr>
        <p:txBody>
          <a:bodyPr>
            <a:normAutofit/>
          </a:bodyPr>
          <a:lstStyle/>
          <a:p>
            <a:pPr marL="0" indent="0" algn="ctr">
              <a:buNone/>
            </a:pPr>
            <a:r>
              <a:rPr lang="ru-RU" sz="4000" b="1" i="1" dirty="0">
                <a:latin typeface="Calibri" pitchFamily="34" charset="0"/>
              </a:rPr>
              <a:t>Водный  инженер</a:t>
            </a:r>
          </a:p>
        </p:txBody>
      </p:sp>
      <p:sp>
        <p:nvSpPr>
          <p:cNvPr id="3" name="TextBox 2"/>
          <p:cNvSpPr txBox="1"/>
          <p:nvPr/>
        </p:nvSpPr>
        <p:spPr>
          <a:xfrm>
            <a:off x="323528" y="1412776"/>
            <a:ext cx="4752528" cy="4247317"/>
          </a:xfrm>
          <a:prstGeom prst="rect">
            <a:avLst/>
          </a:prstGeom>
          <a:noFill/>
        </p:spPr>
        <p:txBody>
          <a:bodyPr wrap="square" rtlCol="0">
            <a:spAutoFit/>
          </a:bodyPr>
          <a:lstStyle/>
          <a:p>
            <a:r>
              <a:rPr lang="ru-RU" b="1" dirty="0">
                <a:latin typeface="Calibri" panose="020F0502020204030204" pitchFamily="34" charset="0"/>
                <a:cs typeface="Aharoni" panose="02010803020104030203" pitchFamily="2" charset="-79"/>
              </a:rPr>
              <a:t>Подвижная игра «Строим водный дом и дружно в нём живём»</a:t>
            </a:r>
          </a:p>
          <a:p>
            <a:r>
              <a:rPr lang="ru-RU" b="1" dirty="0">
                <a:latin typeface="Calibri" panose="020F0502020204030204" pitchFamily="34" charset="0"/>
                <a:cs typeface="Aharoni" panose="02010803020104030203" pitchFamily="2" charset="-79"/>
              </a:rPr>
              <a:t>Оборудование: </a:t>
            </a:r>
            <a:r>
              <a:rPr lang="ru-RU" dirty="0" err="1">
                <a:latin typeface="Calibri" panose="020F0502020204030204" pitchFamily="34" charset="0"/>
                <a:cs typeface="Aharoni" panose="02010803020104030203" pitchFamily="2" charset="-79"/>
              </a:rPr>
              <a:t>аква</a:t>
            </a:r>
            <a:r>
              <a:rPr lang="ru-RU" dirty="0">
                <a:latin typeface="Calibri" panose="020F0502020204030204" pitchFamily="34" charset="0"/>
                <a:cs typeface="Aharoni" panose="02010803020104030203" pitchFamily="2" charset="-79"/>
              </a:rPr>
              <a:t> – палки, крепежные элементы, фотомакеты конструкций.</a:t>
            </a:r>
          </a:p>
          <a:p>
            <a:r>
              <a:rPr lang="ru-RU" b="1" dirty="0">
                <a:latin typeface="Calibri" panose="020F0502020204030204" pitchFamily="34" charset="0"/>
                <a:cs typeface="Aharoni" panose="02010803020104030203" pitchFamily="2" charset="-79"/>
              </a:rPr>
              <a:t>Описание:</a:t>
            </a:r>
            <a:r>
              <a:rPr lang="ru-RU" dirty="0">
                <a:latin typeface="Calibri" panose="020F0502020204030204" pitchFamily="34" charset="0"/>
                <a:cs typeface="Aharoni" panose="02010803020104030203" pitchFamily="2" charset="-79"/>
              </a:rPr>
              <a:t> дети соединяют </a:t>
            </a:r>
            <a:r>
              <a:rPr lang="ru-RU" dirty="0" err="1">
                <a:latin typeface="Calibri" panose="020F0502020204030204" pitchFamily="34" charset="0"/>
                <a:cs typeface="Aharoni" panose="02010803020104030203" pitchFamily="2" charset="-79"/>
              </a:rPr>
              <a:t>аква</a:t>
            </a:r>
            <a:r>
              <a:rPr lang="ru-RU" dirty="0">
                <a:latin typeface="Calibri" panose="020F0502020204030204" pitchFamily="34" charset="0"/>
                <a:cs typeface="Aharoni" panose="02010803020104030203" pitchFamily="2" charset="-79"/>
              </a:rPr>
              <a:t> – палки между собой в конструкцию, по желанию или используя фотомакет. Затем дети плавают и ныряют под и над </a:t>
            </a:r>
            <a:r>
              <a:rPr lang="ru-RU" dirty="0" err="1">
                <a:latin typeface="Calibri" panose="020F0502020204030204" pitchFamily="34" charset="0"/>
                <a:cs typeface="Aharoni" panose="02010803020104030203" pitchFamily="2" charset="-79"/>
              </a:rPr>
              <a:t>аква</a:t>
            </a:r>
            <a:r>
              <a:rPr lang="ru-RU" dirty="0">
                <a:latin typeface="Calibri" panose="020F0502020204030204" pitchFamily="34" charset="0"/>
                <a:cs typeface="Aharoni" panose="02010803020104030203" pitchFamily="2" charset="-79"/>
              </a:rPr>
              <a:t> – палками.</a:t>
            </a:r>
          </a:p>
          <a:p>
            <a:r>
              <a:rPr lang="ru-RU" dirty="0">
                <a:latin typeface="Calibri" panose="020F0502020204030204" pitchFamily="34" charset="0"/>
                <a:cs typeface="Aharoni" panose="02010803020104030203" pitchFamily="2" charset="-79"/>
              </a:rPr>
              <a:t>Вариант игры: дети создают подвижные конструкции ( плот, лодку, биплан) и управляя ими, передвигаются в чаше бассейна.</a:t>
            </a:r>
          </a:p>
          <a:p>
            <a:r>
              <a:rPr lang="ru-RU" dirty="0">
                <a:latin typeface="Calibri" panose="020F0502020204030204" pitchFamily="34" charset="0"/>
                <a:cs typeface="Aharoni" panose="02010803020104030203" pitchFamily="2" charset="-79"/>
              </a:rPr>
              <a:t>Вариант игры: бросание мяча в цель.</a:t>
            </a:r>
          </a:p>
          <a:p>
            <a:r>
              <a:rPr lang="ru-RU" b="1" dirty="0">
                <a:latin typeface="Calibri" panose="020F0502020204030204" pitchFamily="34" charset="0"/>
                <a:cs typeface="Aharoni" panose="02010803020104030203" pitchFamily="2" charset="-79"/>
              </a:rPr>
              <a:t>Стиль плавания: </a:t>
            </a:r>
            <a:r>
              <a:rPr lang="ru-RU" dirty="0">
                <a:latin typeface="Calibri" panose="020F0502020204030204" pitchFamily="34" charset="0"/>
                <a:cs typeface="Aharoni" panose="02010803020104030203" pitchFamily="2" charset="-79"/>
              </a:rPr>
              <a:t>стиль кроль, ходьба в воде, ныряние, развитие крупной и мелкой моторики рук.</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5362" y="1412776"/>
            <a:ext cx="3683335" cy="2460532"/>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5363" y="4005064"/>
            <a:ext cx="3683334" cy="2597686"/>
          </a:xfrm>
          <a:prstGeom prst="rect">
            <a:avLst/>
          </a:prstGeom>
        </p:spPr>
      </p:pic>
    </p:spTree>
    <p:extLst>
      <p:ext uri="{BB962C8B-B14F-4D97-AF65-F5344CB8AC3E}">
        <p14:creationId xmlns:p14="http://schemas.microsoft.com/office/powerpoint/2010/main" val="92622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956" y="332656"/>
            <a:ext cx="8823056" cy="1025704"/>
          </a:xfrm>
        </p:spPr>
        <p:txBody>
          <a:bodyPr>
            <a:normAutofit/>
          </a:bodyPr>
          <a:lstStyle/>
          <a:p>
            <a:pPr marL="0" indent="0" algn="ctr">
              <a:buNone/>
            </a:pPr>
            <a:r>
              <a:rPr lang="ru-RU" sz="4000" b="1" i="1" dirty="0">
                <a:latin typeface="Calibri" pitchFamily="34" charset="0"/>
              </a:rPr>
              <a:t>Капитан</a:t>
            </a:r>
          </a:p>
        </p:txBody>
      </p:sp>
      <p:sp>
        <p:nvSpPr>
          <p:cNvPr id="3" name="TextBox 2"/>
          <p:cNvSpPr txBox="1"/>
          <p:nvPr/>
        </p:nvSpPr>
        <p:spPr>
          <a:xfrm>
            <a:off x="323528" y="1412776"/>
            <a:ext cx="4896544" cy="5078313"/>
          </a:xfrm>
          <a:prstGeom prst="rect">
            <a:avLst/>
          </a:prstGeom>
          <a:noFill/>
        </p:spPr>
        <p:txBody>
          <a:bodyPr wrap="square" rtlCol="0">
            <a:spAutoFit/>
          </a:bodyPr>
          <a:lstStyle/>
          <a:p>
            <a:r>
              <a:rPr lang="ru-RU" b="1" dirty="0">
                <a:latin typeface="Calibri" panose="020F0502020204030204" pitchFamily="34" charset="0"/>
                <a:cs typeface="Aharoni" panose="02010803020104030203" pitchFamily="2" charset="-79"/>
              </a:rPr>
              <a:t>Подвижная игра «Управляем кораблём – далеко плывём»</a:t>
            </a:r>
          </a:p>
          <a:p>
            <a:r>
              <a:rPr lang="ru-RU" b="1" dirty="0">
                <a:latin typeface="Calibri" panose="020F0502020204030204" pitchFamily="34" charset="0"/>
                <a:cs typeface="Aharoni" panose="02010803020104030203" pitchFamily="2" charset="-79"/>
              </a:rPr>
              <a:t>Оборудование: </a:t>
            </a:r>
            <a:r>
              <a:rPr lang="ru-RU" dirty="0">
                <a:latin typeface="Calibri" panose="020F0502020204030204" pitchFamily="34" charset="0"/>
                <a:cs typeface="Aharoni" panose="02010803020104030203" pitchFamily="2" charset="-79"/>
              </a:rPr>
              <a:t>корабли пластиковые, </a:t>
            </a:r>
            <a:r>
              <a:rPr lang="ru-RU" dirty="0" err="1">
                <a:latin typeface="Calibri" panose="020F0502020204030204" pitchFamily="34" charset="0"/>
                <a:cs typeface="Aharoni" panose="02010803020104030203" pitchFamily="2" charset="-79"/>
              </a:rPr>
              <a:t>аква</a:t>
            </a:r>
            <a:r>
              <a:rPr lang="ru-RU" dirty="0">
                <a:latin typeface="Calibri" panose="020F0502020204030204" pitchFamily="34" charset="0"/>
                <a:cs typeface="Aharoni" panose="02010803020104030203" pitchFamily="2" charset="-79"/>
              </a:rPr>
              <a:t> – палки.</a:t>
            </a:r>
          </a:p>
          <a:p>
            <a:r>
              <a:rPr lang="ru-RU" b="1" dirty="0">
                <a:latin typeface="Calibri" panose="020F0502020204030204" pitchFamily="34" charset="0"/>
                <a:cs typeface="Aharoni" panose="02010803020104030203" pitchFamily="2" charset="-79"/>
              </a:rPr>
              <a:t>Описание:</a:t>
            </a:r>
            <a:r>
              <a:rPr lang="ru-RU" dirty="0">
                <a:latin typeface="Calibri" panose="020F0502020204030204" pitchFamily="34" charset="0"/>
                <a:cs typeface="Aharoni" panose="02010803020104030203" pitchFamily="2" charset="-79"/>
              </a:rPr>
              <a:t> дети встают у широкой стороны чаши бассейна. По сигналу педагога дуют на воду так, чтобы кораблик поплыл вперёд до противоположной стороны чаши. </a:t>
            </a:r>
          </a:p>
          <a:p>
            <a:r>
              <a:rPr lang="ru-RU" dirty="0">
                <a:latin typeface="Calibri" panose="020F0502020204030204" pitchFamily="34" charset="0"/>
                <a:cs typeface="Aharoni" panose="02010803020104030203" pitchFamily="2" charset="-79"/>
              </a:rPr>
              <a:t>Вариант игры: дети дыханием управляют кораблём, проплывая под мостом.</a:t>
            </a:r>
          </a:p>
          <a:p>
            <a:r>
              <a:rPr lang="ru-RU" dirty="0">
                <a:latin typeface="Calibri" panose="020F0502020204030204" pitchFamily="34" charset="0"/>
                <a:cs typeface="Aharoni" panose="02010803020104030203" pitchFamily="2" charset="-79"/>
              </a:rPr>
              <a:t>Дети соединяются парами, сочетая корабли по цвету, двигаются поточно (караван).</a:t>
            </a:r>
          </a:p>
          <a:p>
            <a:r>
              <a:rPr lang="ru-RU" dirty="0">
                <a:latin typeface="Calibri" panose="020F0502020204030204" pitchFamily="34" charset="0"/>
                <a:cs typeface="Aharoni" panose="02010803020104030203" pitchFamily="2" charset="-79"/>
              </a:rPr>
              <a:t>Дети создают «шторм на море», двигая руками вправо – влево, затем дыханием управляют кораблём, двигаются  вперёд.</a:t>
            </a:r>
          </a:p>
          <a:p>
            <a:r>
              <a:rPr lang="ru-RU" b="1" dirty="0">
                <a:latin typeface="Calibri" panose="020F0502020204030204" pitchFamily="34" charset="0"/>
                <a:cs typeface="Aharoni" panose="02010803020104030203" pitchFamily="2" charset="-79"/>
              </a:rPr>
              <a:t>Стиль плавания: </a:t>
            </a:r>
            <a:r>
              <a:rPr lang="ru-RU" dirty="0">
                <a:latin typeface="Calibri" panose="020F0502020204030204" pitchFamily="34" charset="0"/>
                <a:cs typeface="Aharoni" panose="02010803020104030203" pitchFamily="2" charset="-79"/>
              </a:rPr>
              <a:t>ходьба в воде, развитие дыхания пловца, развитие крупной и мелкой моторики рук.</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1380836"/>
            <a:ext cx="3608556" cy="2483752"/>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4005063"/>
            <a:ext cx="3608556" cy="2591475"/>
          </a:xfrm>
          <a:prstGeom prst="rect">
            <a:avLst/>
          </a:prstGeom>
        </p:spPr>
      </p:pic>
    </p:spTree>
    <p:extLst>
      <p:ext uri="{BB962C8B-B14F-4D97-AF65-F5344CB8AC3E}">
        <p14:creationId xmlns:p14="http://schemas.microsoft.com/office/powerpoint/2010/main" val="2630484227"/>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981</TotalTime>
  <Words>1168</Words>
  <Application>Microsoft Office PowerPoint</Application>
  <PresentationFormat>Экран (4:3)</PresentationFormat>
  <Paragraphs>80</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Aharoni</vt:lpstr>
      <vt:lpstr>Calibri</vt:lpstr>
      <vt:lpstr>Georgia</vt:lpstr>
      <vt:lpstr>Trebuchet MS</vt:lpstr>
      <vt:lpstr>Воздушный поток</vt:lpstr>
      <vt:lpstr>Картотека игр  «Профессии на воде»   в рамках проекта Программы развития ГБДОУ 5  Невского района Санкт-Петербурга  «Ранние дополнительные профессиональные пробы  в пространстве инклюзивного детского сада»  Составитель: Шемякина Севиль Джалиловна,  инструктор по физической культуре</vt:lpstr>
      <vt:lpstr>Подводный Эколог</vt:lpstr>
      <vt:lpstr>Водный Эколог</vt:lpstr>
      <vt:lpstr>Капитан корабля - сухогруза</vt:lpstr>
      <vt:lpstr>Водолаз</vt:lpstr>
      <vt:lpstr>Дизайнер фонтанов</vt:lpstr>
      <vt:lpstr>Кок – повар на корабле </vt:lpstr>
      <vt:lpstr>Водный  инженер</vt:lpstr>
      <vt:lpstr>Капитан</vt:lpstr>
      <vt:lpstr>Рыбак</vt:lpstr>
      <vt:lpstr>Спортсмен водных видов спорта</vt:lpstr>
      <vt:lpstr>Жонглер цирка на воде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Разметка зала</dc:title>
  <dc:creator>1</dc:creator>
  <cp:lastModifiedBy>Елена</cp:lastModifiedBy>
  <cp:revision>91</cp:revision>
  <dcterms:created xsi:type="dcterms:W3CDTF">2013-11-28T06:17:36Z</dcterms:created>
  <dcterms:modified xsi:type="dcterms:W3CDTF">2025-05-11T15:45:48Z</dcterms:modified>
</cp:coreProperties>
</file>