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58" r:id="rId4"/>
    <p:sldId id="271" r:id="rId5"/>
    <p:sldId id="273" r:id="rId6"/>
    <p:sldId id="274" r:id="rId7"/>
    <p:sldId id="275" r:id="rId8"/>
    <p:sldId id="276" r:id="rId9"/>
    <p:sldId id="277" r:id="rId10"/>
    <p:sldId id="264" r:id="rId11"/>
    <p:sldId id="283" r:id="rId12"/>
    <p:sldId id="286" r:id="rId13"/>
    <p:sldId id="285" r:id="rId14"/>
    <p:sldId id="278" r:id="rId15"/>
    <p:sldId id="287" r:id="rId16"/>
    <p:sldId id="281" r:id="rId17"/>
    <p:sldId id="288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62A80-E721-498C-9A06-7CB68ABB1C2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267CF-B0F5-4C70-9A8F-B476B371E83F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743BDC5F-7FA8-49D0-8F46-058A7836983C}" type="parTrans" cxnId="{64536E4E-E313-465E-AFD3-5FD8EDCD8D3A}">
      <dgm:prSet/>
      <dgm:spPr/>
      <dgm:t>
        <a:bodyPr/>
        <a:lstStyle/>
        <a:p>
          <a:endParaRPr lang="ru-RU"/>
        </a:p>
      </dgm:t>
    </dgm:pt>
    <dgm:pt modelId="{D18F7FB2-98BC-4384-A45D-DD250A8745D2}" type="sibTrans" cxnId="{64536E4E-E313-465E-AFD3-5FD8EDCD8D3A}">
      <dgm:prSet/>
      <dgm:spPr/>
      <dgm:t>
        <a:bodyPr/>
        <a:lstStyle/>
        <a:p>
          <a:endParaRPr lang="ru-RU"/>
        </a:p>
      </dgm:t>
    </dgm:pt>
    <dgm:pt modelId="{EF18D2CD-71D2-402D-8B5E-69F760EF9AA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8334ABE3-7283-4EA7-A966-A351FEB34B9D}" type="parTrans" cxnId="{5406A69C-84C5-4344-B6DD-F2DAA96F770B}">
      <dgm:prSet/>
      <dgm:spPr/>
      <dgm:t>
        <a:bodyPr/>
        <a:lstStyle/>
        <a:p>
          <a:endParaRPr lang="ru-RU"/>
        </a:p>
      </dgm:t>
    </dgm:pt>
    <dgm:pt modelId="{B1450378-0521-4BBD-B7AA-929B6D665CE5}" type="sibTrans" cxnId="{5406A69C-84C5-4344-B6DD-F2DAA96F770B}">
      <dgm:prSet/>
      <dgm:spPr/>
      <dgm:t>
        <a:bodyPr/>
        <a:lstStyle/>
        <a:p>
          <a:endParaRPr lang="ru-RU"/>
        </a:p>
      </dgm:t>
    </dgm:pt>
    <dgm:pt modelId="{7493C8F6-E181-411C-A3DD-36A9F2A0650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Поиск  информации</a:t>
          </a:r>
          <a:endParaRPr lang="ru-RU" dirty="0"/>
        </a:p>
      </dgm:t>
    </dgm:pt>
    <dgm:pt modelId="{2FEFA8BB-8BA0-4F3F-9813-0D4F9AE04DB2}" type="parTrans" cxnId="{ED9FBD01-1D9A-4DCC-85D6-D007A1A003C5}">
      <dgm:prSet/>
      <dgm:spPr/>
      <dgm:t>
        <a:bodyPr/>
        <a:lstStyle/>
        <a:p>
          <a:endParaRPr lang="ru-RU"/>
        </a:p>
      </dgm:t>
    </dgm:pt>
    <dgm:pt modelId="{FE4D1306-1918-4B16-82B0-BE1AD03D8F58}" type="sibTrans" cxnId="{ED9FBD01-1D9A-4DCC-85D6-D007A1A003C5}">
      <dgm:prSet/>
      <dgm:spPr/>
      <dgm:t>
        <a:bodyPr/>
        <a:lstStyle/>
        <a:p>
          <a:endParaRPr lang="ru-RU"/>
        </a:p>
      </dgm:t>
    </dgm:pt>
    <dgm:pt modelId="{A604AF44-E906-4766-8988-CA5175210A6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F6DC2D70-7A18-40AF-A747-E1F7618B8BBD}" type="parTrans" cxnId="{7EA6F697-2A2D-460A-8DDF-55AB430994AF}">
      <dgm:prSet/>
      <dgm:spPr/>
      <dgm:t>
        <a:bodyPr/>
        <a:lstStyle/>
        <a:p>
          <a:endParaRPr lang="ru-RU"/>
        </a:p>
      </dgm:t>
    </dgm:pt>
    <dgm:pt modelId="{0BFF8B30-F32E-432C-9603-2AC44C1C4337}" type="sibTrans" cxnId="{7EA6F697-2A2D-460A-8DDF-55AB430994AF}">
      <dgm:prSet/>
      <dgm:spPr/>
      <dgm:t>
        <a:bodyPr/>
        <a:lstStyle/>
        <a:p>
          <a:endParaRPr lang="ru-RU"/>
        </a:p>
      </dgm:t>
    </dgm:pt>
    <dgm:pt modelId="{689430EE-D0A2-4D09-9CBA-1464160970E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Презентация</a:t>
          </a:r>
          <a:endParaRPr lang="ru-RU" dirty="0"/>
        </a:p>
      </dgm:t>
    </dgm:pt>
    <dgm:pt modelId="{127D8C0F-7BE0-4166-B620-E08CB5939E5A}" type="parTrans" cxnId="{A0B90906-0352-4CAA-AACB-4C0983484FA9}">
      <dgm:prSet/>
      <dgm:spPr/>
      <dgm:t>
        <a:bodyPr/>
        <a:lstStyle/>
        <a:p>
          <a:endParaRPr lang="ru-RU"/>
        </a:p>
      </dgm:t>
    </dgm:pt>
    <dgm:pt modelId="{EC4072AF-4F3C-4884-802A-124D4342BBC3}" type="sibTrans" cxnId="{A0B90906-0352-4CAA-AACB-4C0983484FA9}">
      <dgm:prSet/>
      <dgm:spPr/>
      <dgm:t>
        <a:bodyPr/>
        <a:lstStyle/>
        <a:p>
          <a:endParaRPr lang="ru-RU"/>
        </a:p>
      </dgm:t>
    </dgm:pt>
    <dgm:pt modelId="{0FEAFBF3-C279-4D0A-9593-8C9E316EF324}" type="pres">
      <dgm:prSet presAssocID="{91062A80-E721-498C-9A06-7CB68ABB1C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3D794-DF1C-4E26-A5D6-AD6324AD2B5C}" type="pres">
      <dgm:prSet presAssocID="{301267CF-B0F5-4C70-9A8F-B476B371E83F}" presName="node" presStyleLbl="node1" presStyleIdx="0" presStyleCnt="5" custScaleX="142053" custRadScaleRad="96317" custRadScaleInc="-1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8283-C008-4E08-8AD8-57540ADE3299}" type="pres">
      <dgm:prSet presAssocID="{301267CF-B0F5-4C70-9A8F-B476B371E83F}" presName="spNode" presStyleCnt="0"/>
      <dgm:spPr/>
    </dgm:pt>
    <dgm:pt modelId="{357A3ABD-475B-485B-AC11-55243FBEBC06}" type="pres">
      <dgm:prSet presAssocID="{D18F7FB2-98BC-4384-A45D-DD250A8745D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41276A7-7D41-4D7A-8193-CECD6112210F}" type="pres">
      <dgm:prSet presAssocID="{EF18D2CD-71D2-402D-8B5E-69F760EF9AA0}" presName="node" presStyleLbl="node1" presStyleIdx="1" presStyleCnt="5" custScaleX="148574" custRadScaleRad="128470" custRadScaleInc="1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20539-5FCA-4CDD-A1AA-665DC7089802}" type="pres">
      <dgm:prSet presAssocID="{EF18D2CD-71D2-402D-8B5E-69F760EF9AA0}" presName="spNode" presStyleCnt="0"/>
      <dgm:spPr/>
    </dgm:pt>
    <dgm:pt modelId="{50CD57FA-28E3-4411-AF2B-755E1BC5B27C}" type="pres">
      <dgm:prSet presAssocID="{B1450378-0521-4BBD-B7AA-929B6D665CE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AEF81A9-F94A-4CCC-9307-026FFC77E3CD}" type="pres">
      <dgm:prSet presAssocID="{7493C8F6-E181-411C-A3DD-36A9F2A06506}" presName="node" presStyleLbl="node1" presStyleIdx="2" presStyleCnt="5" custScaleX="145376" custRadScaleRad="111079" custRadScaleInc="-5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79E5B-6294-44FB-9E2F-398C726BF69D}" type="pres">
      <dgm:prSet presAssocID="{7493C8F6-E181-411C-A3DD-36A9F2A06506}" presName="spNode" presStyleCnt="0"/>
      <dgm:spPr/>
    </dgm:pt>
    <dgm:pt modelId="{CD23FD25-2FDF-4978-9EA4-0F22CB75EC9B}" type="pres">
      <dgm:prSet presAssocID="{FE4D1306-1918-4B16-82B0-BE1AD03D8F5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7946EEC-E2DA-42C8-8528-CD20EE46EDA7}" type="pres">
      <dgm:prSet presAssocID="{A604AF44-E906-4766-8988-CA5175210A67}" presName="node" presStyleLbl="node1" presStyleIdx="3" presStyleCnt="5" custScaleX="147788" custRadScaleRad="115347" custRadScaleInc="64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B6953-1E80-4E6D-991D-B789A0588381}" type="pres">
      <dgm:prSet presAssocID="{A604AF44-E906-4766-8988-CA5175210A67}" presName="spNode" presStyleCnt="0"/>
      <dgm:spPr/>
    </dgm:pt>
    <dgm:pt modelId="{9C5F0116-563B-432D-84FD-FD97F729FCA9}" type="pres">
      <dgm:prSet presAssocID="{0BFF8B30-F32E-432C-9603-2AC44C1C433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F24A7AE-6616-41F7-AD56-7D89C2D2366A}" type="pres">
      <dgm:prSet presAssocID="{689430EE-D0A2-4D09-9CBA-1464160970E5}" presName="node" presStyleLbl="node1" presStyleIdx="4" presStyleCnt="5" custScaleX="140839" custRadScaleRad="132047" custRadScaleInc="-14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EB20-9F6D-425A-9A17-4A68507AEC31}" type="pres">
      <dgm:prSet presAssocID="{689430EE-D0A2-4D09-9CBA-1464160970E5}" presName="spNode" presStyleCnt="0"/>
      <dgm:spPr/>
    </dgm:pt>
    <dgm:pt modelId="{5C5AEC57-D3AF-4D1D-98C3-401E914ABFFF}" type="pres">
      <dgm:prSet presAssocID="{EC4072AF-4F3C-4884-802A-124D4342BBC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B9BA50E-CB78-48A7-A2D3-57AC4DA935D9}" type="presOf" srcId="{7493C8F6-E181-411C-A3DD-36A9F2A06506}" destId="{3AEF81A9-F94A-4CCC-9307-026FFC77E3CD}" srcOrd="0" destOrd="0" presId="urn:microsoft.com/office/officeart/2005/8/layout/cycle5"/>
    <dgm:cxn modelId="{7EA6F697-2A2D-460A-8DDF-55AB430994AF}" srcId="{91062A80-E721-498C-9A06-7CB68ABB1C24}" destId="{A604AF44-E906-4766-8988-CA5175210A67}" srcOrd="3" destOrd="0" parTransId="{F6DC2D70-7A18-40AF-A747-E1F7618B8BBD}" sibTransId="{0BFF8B30-F32E-432C-9603-2AC44C1C4337}"/>
    <dgm:cxn modelId="{921C8D35-7468-493B-A02B-96130E5523E8}" type="presOf" srcId="{FE4D1306-1918-4B16-82B0-BE1AD03D8F58}" destId="{CD23FD25-2FDF-4978-9EA4-0F22CB75EC9B}" srcOrd="0" destOrd="0" presId="urn:microsoft.com/office/officeart/2005/8/layout/cycle5"/>
    <dgm:cxn modelId="{A0B90906-0352-4CAA-AACB-4C0983484FA9}" srcId="{91062A80-E721-498C-9A06-7CB68ABB1C24}" destId="{689430EE-D0A2-4D09-9CBA-1464160970E5}" srcOrd="4" destOrd="0" parTransId="{127D8C0F-7BE0-4166-B620-E08CB5939E5A}" sibTransId="{EC4072AF-4F3C-4884-802A-124D4342BBC3}"/>
    <dgm:cxn modelId="{A174BEE2-0ACF-414B-BDD8-91C676525C86}" type="presOf" srcId="{B1450378-0521-4BBD-B7AA-929B6D665CE5}" destId="{50CD57FA-28E3-4411-AF2B-755E1BC5B27C}" srcOrd="0" destOrd="0" presId="urn:microsoft.com/office/officeart/2005/8/layout/cycle5"/>
    <dgm:cxn modelId="{6941DEB3-0B23-4D65-A379-FCF79E04AD6E}" type="presOf" srcId="{0BFF8B30-F32E-432C-9603-2AC44C1C4337}" destId="{9C5F0116-563B-432D-84FD-FD97F729FCA9}" srcOrd="0" destOrd="0" presId="urn:microsoft.com/office/officeart/2005/8/layout/cycle5"/>
    <dgm:cxn modelId="{14C4CCBF-BBA7-4E44-98CE-AF6ED2A6849A}" type="presOf" srcId="{EF18D2CD-71D2-402D-8B5E-69F760EF9AA0}" destId="{E41276A7-7D41-4D7A-8193-CECD6112210F}" srcOrd="0" destOrd="0" presId="urn:microsoft.com/office/officeart/2005/8/layout/cycle5"/>
    <dgm:cxn modelId="{017CCB9A-CA45-4976-A0A8-A20741D733E2}" type="presOf" srcId="{91062A80-E721-498C-9A06-7CB68ABB1C24}" destId="{0FEAFBF3-C279-4D0A-9593-8C9E316EF324}" srcOrd="0" destOrd="0" presId="urn:microsoft.com/office/officeart/2005/8/layout/cycle5"/>
    <dgm:cxn modelId="{457A28D4-08C3-4755-A458-E895E162DB8D}" type="presOf" srcId="{689430EE-D0A2-4D09-9CBA-1464160970E5}" destId="{DF24A7AE-6616-41F7-AD56-7D89C2D2366A}" srcOrd="0" destOrd="0" presId="urn:microsoft.com/office/officeart/2005/8/layout/cycle5"/>
    <dgm:cxn modelId="{487E67DC-9FAE-4A86-AF72-E19689FABF7D}" type="presOf" srcId="{D18F7FB2-98BC-4384-A45D-DD250A8745D2}" destId="{357A3ABD-475B-485B-AC11-55243FBEBC06}" srcOrd="0" destOrd="0" presId="urn:microsoft.com/office/officeart/2005/8/layout/cycle5"/>
    <dgm:cxn modelId="{8BEF6D67-05FB-41EA-80FA-1C674F572D9A}" type="presOf" srcId="{301267CF-B0F5-4C70-9A8F-B476B371E83F}" destId="{DB63D794-DF1C-4E26-A5D6-AD6324AD2B5C}" srcOrd="0" destOrd="0" presId="urn:microsoft.com/office/officeart/2005/8/layout/cycle5"/>
    <dgm:cxn modelId="{64536E4E-E313-465E-AFD3-5FD8EDCD8D3A}" srcId="{91062A80-E721-498C-9A06-7CB68ABB1C24}" destId="{301267CF-B0F5-4C70-9A8F-B476B371E83F}" srcOrd="0" destOrd="0" parTransId="{743BDC5F-7FA8-49D0-8F46-058A7836983C}" sibTransId="{D18F7FB2-98BC-4384-A45D-DD250A8745D2}"/>
    <dgm:cxn modelId="{237CEEFD-9E15-4460-A64E-7174923F066A}" type="presOf" srcId="{EC4072AF-4F3C-4884-802A-124D4342BBC3}" destId="{5C5AEC57-D3AF-4D1D-98C3-401E914ABFFF}" srcOrd="0" destOrd="0" presId="urn:microsoft.com/office/officeart/2005/8/layout/cycle5"/>
    <dgm:cxn modelId="{5406A69C-84C5-4344-B6DD-F2DAA96F770B}" srcId="{91062A80-E721-498C-9A06-7CB68ABB1C24}" destId="{EF18D2CD-71D2-402D-8B5E-69F760EF9AA0}" srcOrd="1" destOrd="0" parTransId="{8334ABE3-7283-4EA7-A966-A351FEB34B9D}" sibTransId="{B1450378-0521-4BBD-B7AA-929B6D665CE5}"/>
    <dgm:cxn modelId="{ED9FBD01-1D9A-4DCC-85D6-D007A1A003C5}" srcId="{91062A80-E721-498C-9A06-7CB68ABB1C24}" destId="{7493C8F6-E181-411C-A3DD-36A9F2A06506}" srcOrd="2" destOrd="0" parTransId="{2FEFA8BB-8BA0-4F3F-9813-0D4F9AE04DB2}" sibTransId="{FE4D1306-1918-4B16-82B0-BE1AD03D8F58}"/>
    <dgm:cxn modelId="{B5381BF5-F063-411A-9B8C-732E276D978B}" type="presOf" srcId="{A604AF44-E906-4766-8988-CA5175210A67}" destId="{87946EEC-E2DA-42C8-8528-CD20EE46EDA7}" srcOrd="0" destOrd="0" presId="urn:microsoft.com/office/officeart/2005/8/layout/cycle5"/>
    <dgm:cxn modelId="{978587CB-911E-4E26-A2C0-D0D1BD34A582}" type="presParOf" srcId="{0FEAFBF3-C279-4D0A-9593-8C9E316EF324}" destId="{DB63D794-DF1C-4E26-A5D6-AD6324AD2B5C}" srcOrd="0" destOrd="0" presId="urn:microsoft.com/office/officeart/2005/8/layout/cycle5"/>
    <dgm:cxn modelId="{F3BBE99C-843E-464C-AA92-2ED378B21509}" type="presParOf" srcId="{0FEAFBF3-C279-4D0A-9593-8C9E316EF324}" destId="{D7098283-C008-4E08-8AD8-57540ADE3299}" srcOrd="1" destOrd="0" presId="urn:microsoft.com/office/officeart/2005/8/layout/cycle5"/>
    <dgm:cxn modelId="{CE794A59-5ED0-4DEE-B04C-15B3A111DB5D}" type="presParOf" srcId="{0FEAFBF3-C279-4D0A-9593-8C9E316EF324}" destId="{357A3ABD-475B-485B-AC11-55243FBEBC06}" srcOrd="2" destOrd="0" presId="urn:microsoft.com/office/officeart/2005/8/layout/cycle5"/>
    <dgm:cxn modelId="{46C80408-6872-41C3-8C13-54F66748DD84}" type="presParOf" srcId="{0FEAFBF3-C279-4D0A-9593-8C9E316EF324}" destId="{E41276A7-7D41-4D7A-8193-CECD6112210F}" srcOrd="3" destOrd="0" presId="urn:microsoft.com/office/officeart/2005/8/layout/cycle5"/>
    <dgm:cxn modelId="{A926FF19-9DD3-4241-B559-16D2889DF54E}" type="presParOf" srcId="{0FEAFBF3-C279-4D0A-9593-8C9E316EF324}" destId="{0DE20539-5FCA-4CDD-A1AA-665DC7089802}" srcOrd="4" destOrd="0" presId="urn:microsoft.com/office/officeart/2005/8/layout/cycle5"/>
    <dgm:cxn modelId="{66A0DC02-71EC-4211-968A-F49C8850E386}" type="presParOf" srcId="{0FEAFBF3-C279-4D0A-9593-8C9E316EF324}" destId="{50CD57FA-28E3-4411-AF2B-755E1BC5B27C}" srcOrd="5" destOrd="0" presId="urn:microsoft.com/office/officeart/2005/8/layout/cycle5"/>
    <dgm:cxn modelId="{D2170F4F-F329-43B4-87E0-AD670CF59877}" type="presParOf" srcId="{0FEAFBF3-C279-4D0A-9593-8C9E316EF324}" destId="{3AEF81A9-F94A-4CCC-9307-026FFC77E3CD}" srcOrd="6" destOrd="0" presId="urn:microsoft.com/office/officeart/2005/8/layout/cycle5"/>
    <dgm:cxn modelId="{BF596FA8-4D42-457F-814B-7533BB832A61}" type="presParOf" srcId="{0FEAFBF3-C279-4D0A-9593-8C9E316EF324}" destId="{29879E5B-6294-44FB-9E2F-398C726BF69D}" srcOrd="7" destOrd="0" presId="urn:microsoft.com/office/officeart/2005/8/layout/cycle5"/>
    <dgm:cxn modelId="{031F6577-7A63-4561-B736-C8FC308AE4BE}" type="presParOf" srcId="{0FEAFBF3-C279-4D0A-9593-8C9E316EF324}" destId="{CD23FD25-2FDF-4978-9EA4-0F22CB75EC9B}" srcOrd="8" destOrd="0" presId="urn:microsoft.com/office/officeart/2005/8/layout/cycle5"/>
    <dgm:cxn modelId="{96F7485C-DE4F-4289-B9EB-3DE2A3C980F5}" type="presParOf" srcId="{0FEAFBF3-C279-4D0A-9593-8C9E316EF324}" destId="{87946EEC-E2DA-42C8-8528-CD20EE46EDA7}" srcOrd="9" destOrd="0" presId="urn:microsoft.com/office/officeart/2005/8/layout/cycle5"/>
    <dgm:cxn modelId="{309E35AA-343B-4092-BA2D-F61DB4EA6EC9}" type="presParOf" srcId="{0FEAFBF3-C279-4D0A-9593-8C9E316EF324}" destId="{8DCB6953-1E80-4E6D-991D-B789A0588381}" srcOrd="10" destOrd="0" presId="urn:microsoft.com/office/officeart/2005/8/layout/cycle5"/>
    <dgm:cxn modelId="{8D908175-C098-4797-879A-5F2AD31AF35B}" type="presParOf" srcId="{0FEAFBF3-C279-4D0A-9593-8C9E316EF324}" destId="{9C5F0116-563B-432D-84FD-FD97F729FCA9}" srcOrd="11" destOrd="0" presId="urn:microsoft.com/office/officeart/2005/8/layout/cycle5"/>
    <dgm:cxn modelId="{E0A7798D-FD54-4466-AEA1-620668C9141E}" type="presParOf" srcId="{0FEAFBF3-C279-4D0A-9593-8C9E316EF324}" destId="{DF24A7AE-6616-41F7-AD56-7D89C2D2366A}" srcOrd="12" destOrd="0" presId="urn:microsoft.com/office/officeart/2005/8/layout/cycle5"/>
    <dgm:cxn modelId="{38C2F709-3DDC-4D51-822B-12C3C6DCBFD2}" type="presParOf" srcId="{0FEAFBF3-C279-4D0A-9593-8C9E316EF324}" destId="{2AADEB20-9F6D-425A-9A17-4A68507AEC31}" srcOrd="13" destOrd="0" presId="urn:microsoft.com/office/officeart/2005/8/layout/cycle5"/>
    <dgm:cxn modelId="{8CB5227A-E661-45A6-BB77-9C71270787EE}" type="presParOf" srcId="{0FEAFBF3-C279-4D0A-9593-8C9E316EF324}" destId="{5C5AEC57-D3AF-4D1D-98C3-401E914ABFF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D794-DF1C-4E26-A5D6-AD6324AD2B5C}">
      <dsp:nvSpPr>
        <dsp:cNvPr id="0" name=""/>
        <dsp:cNvSpPr/>
      </dsp:nvSpPr>
      <dsp:spPr>
        <a:xfrm>
          <a:off x="3024339" y="72002"/>
          <a:ext cx="2016222" cy="92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Проблема</a:t>
          </a:r>
          <a:endParaRPr lang="ru-RU" sz="2200" kern="1200" dirty="0"/>
        </a:p>
      </dsp:txBody>
      <dsp:txXfrm>
        <a:off x="3069375" y="117038"/>
        <a:ext cx="1926150" cy="832502"/>
      </dsp:txXfrm>
    </dsp:sp>
    <dsp:sp modelId="{357A3ABD-475B-485B-AC11-55243FBEBC06}">
      <dsp:nvSpPr>
        <dsp:cNvPr id="0" name=""/>
        <dsp:cNvSpPr/>
      </dsp:nvSpPr>
      <dsp:spPr>
        <a:xfrm>
          <a:off x="3177286" y="769311"/>
          <a:ext cx="3688367" cy="3688367"/>
        </a:xfrm>
        <a:custGeom>
          <a:avLst/>
          <a:gdLst/>
          <a:ahLst/>
          <a:cxnLst/>
          <a:rect l="0" t="0" r="0" b="0"/>
          <a:pathLst>
            <a:path>
              <a:moveTo>
                <a:pt x="2128054" y="21978"/>
              </a:moveTo>
              <a:arcTo wR="1844183" hR="1844183" stAng="16731276" swAng="154414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76A7-7D41-4D7A-8193-CECD6112210F}">
      <dsp:nvSpPr>
        <dsp:cNvPr id="0" name=""/>
        <dsp:cNvSpPr/>
      </dsp:nvSpPr>
      <dsp:spPr>
        <a:xfrm>
          <a:off x="5391015" y="1261493"/>
          <a:ext cx="2108777" cy="92257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Планирование</a:t>
          </a:r>
          <a:endParaRPr lang="ru-RU" sz="2200" kern="1200" dirty="0"/>
        </a:p>
      </dsp:txBody>
      <dsp:txXfrm>
        <a:off x="5436051" y="1306529"/>
        <a:ext cx="2018705" cy="832502"/>
      </dsp:txXfrm>
    </dsp:sp>
    <dsp:sp modelId="{50CD57FA-28E3-4411-AF2B-755E1BC5B27C}">
      <dsp:nvSpPr>
        <dsp:cNvPr id="0" name=""/>
        <dsp:cNvSpPr/>
      </dsp:nvSpPr>
      <dsp:spPr>
        <a:xfrm>
          <a:off x="2853799" y="25170"/>
          <a:ext cx="3688367" cy="3688367"/>
        </a:xfrm>
        <a:custGeom>
          <a:avLst/>
          <a:gdLst/>
          <a:ahLst/>
          <a:cxnLst/>
          <a:rect l="0" t="0" r="0" b="0"/>
          <a:pathLst>
            <a:path>
              <a:moveTo>
                <a:pt x="3610505" y="2374392"/>
              </a:moveTo>
              <a:arcTo wR="1844183" hR="1844183" stAng="1002513" swAng="127127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F81A9-F94A-4CCC-9307-026FFC77E3CD}">
      <dsp:nvSpPr>
        <dsp:cNvPr id="0" name=""/>
        <dsp:cNvSpPr/>
      </dsp:nvSpPr>
      <dsp:spPr>
        <a:xfrm>
          <a:off x="4680525" y="3168352"/>
          <a:ext cx="2063387" cy="922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Поиск  информации</a:t>
          </a:r>
          <a:endParaRPr lang="ru-RU" sz="2200" kern="1200" dirty="0"/>
        </a:p>
      </dsp:txBody>
      <dsp:txXfrm>
        <a:off x="4725561" y="3213388"/>
        <a:ext cx="1973315" cy="832502"/>
      </dsp:txXfrm>
    </dsp:sp>
    <dsp:sp modelId="{CD23FD25-2FDF-4978-9EA4-0F22CB75EC9B}">
      <dsp:nvSpPr>
        <dsp:cNvPr id="0" name=""/>
        <dsp:cNvSpPr/>
      </dsp:nvSpPr>
      <dsp:spPr>
        <a:xfrm>
          <a:off x="2228804" y="752401"/>
          <a:ext cx="3688367" cy="3688367"/>
        </a:xfrm>
        <a:custGeom>
          <a:avLst/>
          <a:gdLst/>
          <a:ahLst/>
          <a:cxnLst/>
          <a:rect l="0" t="0" r="0" b="0"/>
          <a:pathLst>
            <a:path>
              <a:moveTo>
                <a:pt x="2548265" y="3548672"/>
              </a:moveTo>
              <a:arcTo wR="1844183" hR="1844183" stAng="4053343" swAng="269329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6EEC-E2DA-42C8-8528-CD20EE46EDA7}">
      <dsp:nvSpPr>
        <dsp:cNvPr id="0" name=""/>
        <dsp:cNvSpPr/>
      </dsp:nvSpPr>
      <dsp:spPr>
        <a:xfrm>
          <a:off x="1435197" y="3168357"/>
          <a:ext cx="2097621" cy="92257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Продукт</a:t>
          </a:r>
          <a:endParaRPr lang="ru-RU" sz="2200" kern="1200" dirty="0"/>
        </a:p>
      </dsp:txBody>
      <dsp:txXfrm>
        <a:off x="1480233" y="3213393"/>
        <a:ext cx="2007549" cy="832502"/>
      </dsp:txXfrm>
    </dsp:sp>
    <dsp:sp modelId="{9C5F0116-563B-432D-84FD-FD97F729FCA9}">
      <dsp:nvSpPr>
        <dsp:cNvPr id="0" name=""/>
        <dsp:cNvSpPr/>
      </dsp:nvSpPr>
      <dsp:spPr>
        <a:xfrm>
          <a:off x="1700701" y="57460"/>
          <a:ext cx="3688367" cy="3688367"/>
        </a:xfrm>
        <a:custGeom>
          <a:avLst/>
          <a:gdLst/>
          <a:ahLst/>
          <a:cxnLst/>
          <a:rect l="0" t="0" r="0" b="0"/>
          <a:pathLst>
            <a:path>
              <a:moveTo>
                <a:pt x="359957" y="2938754"/>
              </a:moveTo>
              <a:arcTo wR="1844183" hR="1844183" stAng="8615542" swAng="128926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4A7AE-6616-41F7-AD56-7D89C2D2366A}">
      <dsp:nvSpPr>
        <dsp:cNvPr id="0" name=""/>
        <dsp:cNvSpPr/>
      </dsp:nvSpPr>
      <dsp:spPr>
        <a:xfrm>
          <a:off x="792091" y="1233969"/>
          <a:ext cx="1998991" cy="92257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Презентация</a:t>
          </a:r>
          <a:endParaRPr lang="ru-RU" sz="2200" kern="1200" dirty="0"/>
        </a:p>
      </dsp:txBody>
      <dsp:txXfrm>
        <a:off x="837127" y="1279005"/>
        <a:ext cx="1908919" cy="832502"/>
      </dsp:txXfrm>
    </dsp:sp>
    <dsp:sp modelId="{5C5AEC57-D3AF-4D1D-98C3-401E914ABFFF}">
      <dsp:nvSpPr>
        <dsp:cNvPr id="0" name=""/>
        <dsp:cNvSpPr/>
      </dsp:nvSpPr>
      <dsp:spPr>
        <a:xfrm>
          <a:off x="1132070" y="930247"/>
          <a:ext cx="3688367" cy="3688367"/>
        </a:xfrm>
        <a:custGeom>
          <a:avLst/>
          <a:gdLst/>
          <a:ahLst/>
          <a:cxnLst/>
          <a:rect l="0" t="0" r="0" b="0"/>
          <a:pathLst>
            <a:path>
              <a:moveTo>
                <a:pt x="1021609" y="193612"/>
              </a:moveTo>
              <a:arcTo wR="1844183" hR="1844183" stAng="14610617" swAng="126729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96918" cy="1800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Проект «Как труд весной преображает людей и мир вокруг»</a:t>
            </a:r>
            <a:br>
              <a:rPr lang="ru-RU" b="1" dirty="0" smtClean="0"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262" y="404664"/>
            <a:ext cx="8458200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Государственное бюджетное дошкольное образовательное учреждение детский сад № 5 Невского района Санкт-Петербурга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5" y="4005064"/>
            <a:ext cx="777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Участники проекта: </a:t>
            </a:r>
            <a:r>
              <a:rPr lang="ru-RU" b="1" dirty="0" err="1" smtClean="0"/>
              <a:t>Мариненкова</a:t>
            </a:r>
            <a:r>
              <a:rPr lang="ru-RU" b="1" dirty="0" smtClean="0"/>
              <a:t> О.В., воспитатель, Попова А.В.,  воспитатель, </a:t>
            </a:r>
            <a:r>
              <a:rPr lang="ru-RU" b="1" dirty="0" err="1" smtClean="0"/>
              <a:t>Распопова</a:t>
            </a:r>
            <a:r>
              <a:rPr lang="ru-RU" b="1" dirty="0" smtClean="0"/>
              <a:t> Н.Л., музыкальный руководитель, Назаренко Т.В., педагог –психолог, Шемякина С.Д., инструктор по физической культуре,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22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88" y="620688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Развитие умений детей бережного отношения к результатам аграрного труда,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 продуктам питания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4211960" cy="2570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2514"/>
            <a:ext cx="4451214" cy="25025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1951672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Проведение ежедневных работ в огороде на окне на основе наблюдений за состоянием растений.</a:t>
            </a:r>
          </a:p>
          <a:p>
            <a:r>
              <a:rPr lang="ru-RU" dirty="0" smtClean="0"/>
              <a:t>Своевременный, бережный сбор урожая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Ситуативная беседа «Полезная и вредная еда»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69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88" y="883151"/>
            <a:ext cx="8083624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Развитие интереса </a:t>
            </a:r>
            <a:r>
              <a:rPr lang="ru-RU" sz="2800" dirty="0">
                <a:solidFill>
                  <a:schemeClr val="tx1"/>
                </a:solidFill>
              </a:rPr>
              <a:t>к познанию природы, готовность к позитивному взаимодействию с природой в ходе аграрных работ в теплице, </a:t>
            </a:r>
            <a:r>
              <a:rPr lang="ru-RU" sz="2800" dirty="0" smtClean="0">
                <a:solidFill>
                  <a:schemeClr val="tx1"/>
                </a:solidFill>
              </a:rPr>
              <a:t>закрепление умения </a:t>
            </a:r>
            <a:r>
              <a:rPr lang="ru-RU" sz="2800" dirty="0">
                <a:solidFill>
                  <a:schemeClr val="tx1"/>
                </a:solidFill>
              </a:rPr>
              <a:t>трудиться в команде.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2432720"/>
            <a:ext cx="2844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Посадка рассады в теплицу. </a:t>
            </a:r>
            <a:endParaRPr lang="ru-RU" dirty="0"/>
          </a:p>
          <a:p>
            <a:r>
              <a:rPr lang="ru-RU" dirty="0" smtClean="0"/>
              <a:t>Распределение работ.</a:t>
            </a:r>
          </a:p>
          <a:p>
            <a:r>
              <a:rPr lang="ru-RU" dirty="0" smtClean="0"/>
              <a:t>Умение работать в команде.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9" y="2056588"/>
            <a:ext cx="2517685" cy="4478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056588"/>
            <a:ext cx="2537831" cy="45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88" y="689397"/>
            <a:ext cx="8083624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 в теплице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585355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Проведение ежедневных работ в теплице на основе наблюдений за состоянием растений.</a:t>
            </a:r>
          </a:p>
          <a:p>
            <a:r>
              <a:rPr lang="ru-RU" dirty="0" smtClean="0"/>
              <a:t>Своевременный, бережный уход за растениями.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61" y="1684868"/>
            <a:ext cx="2448272" cy="4354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" y="1556792"/>
            <a:ext cx="2592288" cy="46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88" y="692696"/>
            <a:ext cx="8083624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Наблюдение в теплице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198767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Наблюдение за ростом и развитием растений.</a:t>
            </a:r>
          </a:p>
          <a:p>
            <a:r>
              <a:rPr lang="ru-RU" dirty="0" smtClean="0"/>
              <a:t>Наблюдение за насекомыми.</a:t>
            </a:r>
          </a:p>
          <a:p>
            <a:r>
              <a:rPr lang="ru-RU" dirty="0" smtClean="0"/>
              <a:t>Освоение способов ведения дневника наблюдений. </a:t>
            </a:r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" y="2198766"/>
            <a:ext cx="2404431" cy="4276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1" y="2180454"/>
            <a:ext cx="2425022" cy="43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89630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Продукты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Наполнение «Детской художественной энциклопедии природы»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5167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Наблюдения за ростом и развитием растений, отражение в рисунках.</a:t>
            </a:r>
          </a:p>
          <a:p>
            <a:r>
              <a:rPr lang="ru-RU" dirty="0" smtClean="0"/>
              <a:t>Наблюдение за сезонными изменениями в природе, отражение в рисовании с использованием нетрадиционных изобразительных методик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6025"/>
            <a:ext cx="4608512" cy="2591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t="14401" r="36281" b="3753"/>
          <a:stretch/>
        </p:blipFill>
        <p:spPr>
          <a:xfrm>
            <a:off x="5940152" y="1977746"/>
            <a:ext cx="2672774" cy="28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Продукты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пополнение «Экологического кейса» необходимым инструментарием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5167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Изготовление карточек – алгоритмов «Что сначала, что потом?»</a:t>
            </a:r>
          </a:p>
          <a:p>
            <a:r>
              <a:rPr lang="ru-RU" dirty="0" smtClean="0"/>
              <a:t>Изготовление карточек- схем «Правила безопасного поведения в природе»</a:t>
            </a:r>
          </a:p>
          <a:p>
            <a:r>
              <a:rPr lang="ru-RU" dirty="0" smtClean="0"/>
              <a:t>Изготовление карточек – схем «Береги воду»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12221"/>
            <a:ext cx="3563888" cy="2665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3438" r="2576" b="7361"/>
          <a:stretch/>
        </p:blipFill>
        <p:spPr>
          <a:xfrm>
            <a:off x="611560" y="3933056"/>
            <a:ext cx="3744416" cy="23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5002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Продукты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выставка семейного творчества.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Поделки из бросового материала «необычные превращения»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5167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Наблюдения за насекомыми в природе: строение, образ жизни. </a:t>
            </a:r>
          </a:p>
          <a:p>
            <a:r>
              <a:rPr lang="ru-RU" dirty="0" smtClean="0"/>
              <a:t>Изучение роли насекомых  в природе, </a:t>
            </a:r>
          </a:p>
          <a:p>
            <a:r>
              <a:rPr lang="ru-RU" dirty="0" smtClean="0"/>
              <a:t>влиянии на растения.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92196"/>
            <a:ext cx="3211236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7" y="3445501"/>
            <a:ext cx="2198124" cy="2938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31711"/>
            <a:ext cx="2376264" cy="3166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2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102" y="852319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Продукты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детская экологическая почта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51672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Послание детей к </a:t>
            </a:r>
            <a:r>
              <a:rPr lang="ru-RU" dirty="0" smtClean="0"/>
              <a:t>родителям «Берегите природу».</a:t>
            </a:r>
            <a:endParaRPr lang="ru-RU" dirty="0" smtClean="0"/>
          </a:p>
          <a:p>
            <a:r>
              <a:rPr lang="ru-RU" dirty="0" smtClean="0"/>
              <a:t>Посылки.</a:t>
            </a:r>
          </a:p>
          <a:p>
            <a:r>
              <a:rPr lang="ru-RU" dirty="0" smtClean="0"/>
              <a:t>Открытки.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t="26082" r="30227" b="22525"/>
          <a:stretch/>
        </p:blipFill>
        <p:spPr>
          <a:xfrm>
            <a:off x="494211" y="332656"/>
            <a:ext cx="1872208" cy="1323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69" y="1951672"/>
            <a:ext cx="3322241" cy="4429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" y="3460545"/>
            <a:ext cx="3918668" cy="29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102" y="852319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Продукты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семейная экологическая почта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«Берегите природу»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95167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Послание родителей к </a:t>
            </a:r>
            <a:r>
              <a:rPr lang="ru-RU" dirty="0" smtClean="0"/>
              <a:t>детям</a:t>
            </a:r>
            <a:r>
              <a:rPr lang="ru-RU" dirty="0"/>
              <a:t> </a:t>
            </a:r>
            <a:r>
              <a:rPr lang="ru-RU" dirty="0" smtClean="0"/>
              <a:t>«Пусть всегда будет солнце» в рамках родительской гостиной «Гармония»</a:t>
            </a:r>
            <a:endParaRPr lang="ru-RU" dirty="0" smtClean="0"/>
          </a:p>
          <a:p>
            <a:r>
              <a:rPr lang="ru-RU" dirty="0" smtClean="0"/>
              <a:t>Оригами «Конверт»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t="26082" r="30227" b="22525"/>
          <a:stretch/>
        </p:blipFill>
        <p:spPr>
          <a:xfrm>
            <a:off x="494211" y="332656"/>
            <a:ext cx="1872208" cy="1323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5"/>
            <a:ext cx="4176464" cy="2348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" y="3573016"/>
            <a:ext cx="3707904" cy="2351799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" b="19499"/>
          <a:stretch/>
        </p:blipFill>
        <p:spPr>
          <a:xfrm>
            <a:off x="4610116" y="1655659"/>
            <a:ext cx="4167305" cy="2078319"/>
          </a:xfrm>
        </p:spPr>
      </p:pic>
    </p:spTree>
    <p:extLst>
      <p:ext uri="{BB962C8B-B14F-4D97-AF65-F5344CB8AC3E}">
        <p14:creationId xmlns:p14="http://schemas.microsoft.com/office/powerpoint/2010/main" val="38075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499" y="476672"/>
            <a:ext cx="6813069" cy="81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деятельность в ДОУ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1" y="2780928"/>
            <a:ext cx="2907005" cy="163439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890036"/>
              </p:ext>
            </p:extLst>
          </p:nvPr>
        </p:nvGraphicFramePr>
        <p:xfrm>
          <a:off x="539552" y="1412777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5329"/>
            <a:ext cx="1710987" cy="17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41" y="495300"/>
            <a:ext cx="679371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Как труд весной преображает людей и мир вокруг</a:t>
            </a:r>
            <a:br>
              <a:rPr lang="ru-RU" b="1" dirty="0"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261903"/>
            <a:ext cx="8839201" cy="526344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dirty="0" smtClean="0">
                <a:solidFill>
                  <a:schemeClr val="tx1"/>
                </a:solidFill>
              </a:rPr>
              <a:t>      </a:t>
            </a:r>
            <a:r>
              <a:rPr lang="ru-RU" sz="5500" dirty="0" smtClean="0">
                <a:solidFill>
                  <a:schemeClr val="tx1"/>
                </a:solidFill>
              </a:rPr>
              <a:t>Цель: </a:t>
            </a:r>
            <a:r>
              <a:rPr lang="ru-RU" sz="5500" dirty="0">
                <a:solidFill>
                  <a:schemeClr val="tx1"/>
                </a:solidFill>
              </a:rPr>
              <a:t>Формирование у детей ответственного отношения к окружающей среде и труду людей.</a:t>
            </a:r>
          </a:p>
          <a:p>
            <a:pPr marL="0" indent="0"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       Задачи: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500" dirty="0" smtClean="0">
                <a:solidFill>
                  <a:schemeClr val="tx1"/>
                </a:solidFill>
              </a:rPr>
              <a:t>Познакомить </a:t>
            </a:r>
            <a:r>
              <a:rPr lang="ru-RU" sz="5500" dirty="0">
                <a:solidFill>
                  <a:schemeClr val="tx1"/>
                </a:solidFill>
              </a:rPr>
              <a:t>детей со способами исследования природы, развивать умение вести наблюдения за </a:t>
            </a:r>
            <a:r>
              <a:rPr lang="ru-RU" sz="5500" dirty="0" smtClean="0">
                <a:solidFill>
                  <a:schemeClr val="tx1"/>
                </a:solidFill>
              </a:rPr>
              <a:t>ростом овощей, </a:t>
            </a:r>
            <a:r>
              <a:rPr lang="ru-RU" sz="5500" dirty="0">
                <a:solidFill>
                  <a:schemeClr val="tx1"/>
                </a:solidFill>
              </a:rPr>
              <a:t>экспериментировать, делая выводы и устанавливая связи между объектами природы и профессиональной ролью человека в природе.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500" dirty="0" smtClean="0">
                <a:solidFill>
                  <a:schemeClr val="tx1"/>
                </a:solidFill>
              </a:rPr>
              <a:t>Развивать </a:t>
            </a:r>
            <a:r>
              <a:rPr lang="ru-RU" sz="5500" dirty="0">
                <a:solidFill>
                  <a:schemeClr val="tx1"/>
                </a:solidFill>
              </a:rPr>
              <a:t>интерес к познанию природы, готовность к позитивному взаимодействию с природой в ходе аграрных работ в </a:t>
            </a:r>
            <a:r>
              <a:rPr lang="ru-RU" sz="5500" dirty="0" smtClean="0">
                <a:solidFill>
                  <a:schemeClr val="tx1"/>
                </a:solidFill>
              </a:rPr>
              <a:t>теплице, закреплять </a:t>
            </a:r>
            <a:r>
              <a:rPr lang="ru-RU" sz="5500" dirty="0">
                <a:solidFill>
                  <a:schemeClr val="tx1"/>
                </a:solidFill>
              </a:rPr>
              <a:t>умение </a:t>
            </a:r>
            <a:r>
              <a:rPr lang="ru-RU" sz="5500" dirty="0" smtClean="0">
                <a:solidFill>
                  <a:schemeClr val="tx1"/>
                </a:solidFill>
              </a:rPr>
              <a:t>трудиться </a:t>
            </a:r>
            <a:r>
              <a:rPr lang="ru-RU" sz="5500" dirty="0">
                <a:solidFill>
                  <a:schemeClr val="tx1"/>
                </a:solidFill>
              </a:rPr>
              <a:t>в команде</a:t>
            </a:r>
            <a:r>
              <a:rPr lang="ru-RU" sz="5500" dirty="0" smtClean="0">
                <a:solidFill>
                  <a:schemeClr val="tx1"/>
                </a:solidFill>
              </a:rPr>
              <a:t>.</a:t>
            </a:r>
            <a:endParaRPr lang="ru-RU" sz="55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500" dirty="0" smtClean="0">
                <a:solidFill>
                  <a:schemeClr val="tx1"/>
                </a:solidFill>
              </a:rPr>
              <a:t>Развивать </a:t>
            </a:r>
            <a:r>
              <a:rPr lang="ru-RU" sz="5500" dirty="0">
                <a:solidFill>
                  <a:schemeClr val="tx1"/>
                </a:solidFill>
              </a:rPr>
              <a:t>интерес к изобразительной деятельности, умение отражать полученные в ходе проекта  знания и ощущения в процессе творческой  продуктивной деятельности  (рисование, аппликация, лепка с использованием природного материала), создавать коллекции и альбомы, пополнять «Экологический кейс».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500" dirty="0">
                <a:solidFill>
                  <a:schemeClr val="tx1"/>
                </a:solidFill>
              </a:rPr>
              <a:t>Развивать музыкальный слух, певческое дыхание и двигательное творчество детей  в играх с музыкальным сопровождением, </a:t>
            </a:r>
            <a:r>
              <a:rPr lang="ru-RU" sz="5500" dirty="0" smtClean="0">
                <a:solidFill>
                  <a:schemeClr val="tx1"/>
                </a:solidFill>
              </a:rPr>
              <a:t>пальчиковых</a:t>
            </a:r>
            <a:r>
              <a:rPr lang="ru-RU" sz="5500" dirty="0" smtClean="0">
                <a:solidFill>
                  <a:schemeClr val="tx1"/>
                </a:solidFill>
              </a:rPr>
              <a:t>, </a:t>
            </a:r>
            <a:r>
              <a:rPr lang="ru-RU" sz="5500" dirty="0" smtClean="0">
                <a:solidFill>
                  <a:schemeClr val="tx1"/>
                </a:solidFill>
              </a:rPr>
              <a:t>подвижных играх</a:t>
            </a:r>
            <a:r>
              <a:rPr lang="ru-RU" sz="5500" dirty="0">
                <a:solidFill>
                  <a:schemeClr val="tx1"/>
                </a:solidFill>
              </a:rPr>
              <a:t>.</a:t>
            </a:r>
            <a:endParaRPr lang="ru-RU" sz="55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500" dirty="0">
                <a:solidFill>
                  <a:schemeClr val="tx1"/>
                </a:solidFill>
              </a:rPr>
              <a:t>Привлекать родителей к совместному с детьми творчеству с природными материалами, прогулкам на свежем воздухе, к здоровому образу жизни, соблюдению правил безопасного поведения на природе, наблюдению за растениями, природными явлениями</a:t>
            </a:r>
            <a:r>
              <a:rPr lang="ru-RU" sz="5500" dirty="0" smtClean="0">
                <a:solidFill>
                  <a:schemeClr val="tx1"/>
                </a:solidFill>
              </a:rPr>
              <a:t>.</a:t>
            </a:r>
            <a:r>
              <a:rPr lang="ru-RU" sz="5500" dirty="0">
                <a:solidFill>
                  <a:schemeClr val="tx1"/>
                </a:solidFill>
              </a:rPr>
              <a:t> 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2356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знакомство </a:t>
            </a:r>
            <a:r>
              <a:rPr lang="ru-RU" sz="2800" dirty="0">
                <a:solidFill>
                  <a:schemeClr val="tx1"/>
                </a:solidFill>
              </a:rPr>
              <a:t>детей со способами исследования </a:t>
            </a:r>
            <a:r>
              <a:rPr lang="ru-RU" sz="2800" dirty="0" smtClean="0">
                <a:solidFill>
                  <a:schemeClr val="tx1"/>
                </a:solidFill>
              </a:rPr>
              <a:t>природы. Постановка </a:t>
            </a:r>
            <a:r>
              <a:rPr lang="ru-RU" sz="2800" dirty="0" smtClean="0">
                <a:solidFill>
                  <a:schemeClr val="tx1"/>
                </a:solidFill>
              </a:rPr>
              <a:t>проблемы проекта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7" y="3717032"/>
            <a:ext cx="4263501" cy="2955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97" y="1628799"/>
            <a:ext cx="4076787" cy="2880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84482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Интерактивые</a:t>
            </a:r>
            <a:r>
              <a:rPr lang="ru-RU" dirty="0" smtClean="0"/>
              <a:t> п</a:t>
            </a:r>
            <a:r>
              <a:rPr lang="ru-RU" dirty="0" smtClean="0"/>
              <a:t>резентации с использованием метода проблемного изложения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«Части растения», </a:t>
            </a:r>
          </a:p>
          <a:p>
            <a:r>
              <a:rPr lang="ru-RU" dirty="0" smtClean="0"/>
              <a:t>«Откуда растёт растение?»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2356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знакомство </a:t>
            </a:r>
            <a:r>
              <a:rPr lang="ru-RU" sz="2800" dirty="0">
                <a:solidFill>
                  <a:schemeClr val="tx1"/>
                </a:solidFill>
              </a:rPr>
              <a:t>детей со способами исследования </a:t>
            </a:r>
            <a:r>
              <a:rPr lang="ru-RU" sz="2800" dirty="0" smtClean="0">
                <a:solidFill>
                  <a:schemeClr val="tx1"/>
                </a:solidFill>
              </a:rPr>
              <a:t>природы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Настольные игры</a:t>
            </a:r>
          </a:p>
          <a:p>
            <a:r>
              <a:rPr lang="ru-RU" dirty="0" smtClean="0"/>
              <a:t>«Лото: Растения, Животные», </a:t>
            </a:r>
          </a:p>
          <a:p>
            <a:r>
              <a:rPr lang="ru-RU" dirty="0" smtClean="0"/>
              <a:t>«Картинки: Безопасное поведение в природе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Сенсорные игры с коробочками, наполненными различными семенами.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3"/>
          <a:stretch/>
        </p:blipFill>
        <p:spPr>
          <a:xfrm>
            <a:off x="376567" y="3861049"/>
            <a:ext cx="3979409" cy="2798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53" y="1628800"/>
            <a:ext cx="3970373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95" y="404664"/>
            <a:ext cx="8083624" cy="1315616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Планирование работ с растениями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«Что вырастет из семечка?»</a:t>
            </a:r>
          </a:p>
          <a:p>
            <a:r>
              <a:rPr lang="ru-RU" dirty="0" smtClean="0"/>
              <a:t>Игра  - алгоритм «Что сначала, что потом?»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" y="3983275"/>
            <a:ext cx="4163376" cy="259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99" y="1412777"/>
            <a:ext cx="3842294" cy="25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9208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Планирование работ с растениями.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Обучение в игре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Физкультурно</a:t>
            </a:r>
            <a:r>
              <a:rPr lang="ru-RU" dirty="0" smtClean="0"/>
              <a:t> – музыкальный досуг «Деревенские каникулы»</a:t>
            </a:r>
          </a:p>
          <a:p>
            <a:r>
              <a:rPr lang="ru-RU" dirty="0" smtClean="0"/>
              <a:t>Персонажи </a:t>
            </a:r>
            <a:r>
              <a:rPr lang="ru-RU" dirty="0" err="1" smtClean="0"/>
              <a:t>Умейка</a:t>
            </a:r>
            <a:r>
              <a:rPr lang="ru-RU" dirty="0" smtClean="0"/>
              <a:t> и </a:t>
            </a:r>
            <a:r>
              <a:rPr lang="ru-RU" dirty="0" err="1" smtClean="0"/>
              <a:t>Поливайка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Игры с сенсорными мешочками, сюжетные игры эстафеты, подвижные игры с экологическим материалом, народные игры со словами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31" y="1556792"/>
            <a:ext cx="3865261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4005064"/>
            <a:ext cx="4315847" cy="24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9208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Труд в групповом помещении.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Огород на окне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59813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Посадка лука.</a:t>
            </a:r>
          </a:p>
          <a:p>
            <a:r>
              <a:rPr lang="ru-RU" dirty="0" smtClean="0"/>
              <a:t>Освоение приёмов подготовки лука – севка к посадке, освоение приёмов работы с инвентарём для посадки и пикировки </a:t>
            </a:r>
            <a:r>
              <a:rPr lang="ru-RU" dirty="0" smtClean="0"/>
              <a:t>растений.</a:t>
            </a:r>
          </a:p>
          <a:p>
            <a:r>
              <a:rPr lang="ru-RU" dirty="0" smtClean="0"/>
              <a:t>Использование эвристического метода нахождения информации (применение представлений в новых условиях).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39" y="1628800"/>
            <a:ext cx="4035914" cy="2524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4" y="4226308"/>
            <a:ext cx="4089164" cy="22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41302"/>
            <a:ext cx="8083624" cy="13156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развитие умений детей вести </a:t>
            </a:r>
            <a:r>
              <a:rPr lang="ru-RU" sz="2800" dirty="0">
                <a:solidFill>
                  <a:schemeClr val="tx1"/>
                </a:solidFill>
              </a:rPr>
              <a:t>наблюдения за </a:t>
            </a:r>
            <a:r>
              <a:rPr lang="ru-RU" sz="2800" dirty="0" smtClean="0">
                <a:solidFill>
                  <a:schemeClr val="tx1"/>
                </a:solidFill>
              </a:rPr>
              <a:t>овощами,</a:t>
            </a:r>
            <a:r>
              <a:rPr lang="ru-RU" sz="2800" dirty="0">
                <a:solidFill>
                  <a:schemeClr val="tx1"/>
                </a:solidFill>
              </a:rPr>
              <a:t> делая выводы и устанавливая связи между объектами природы и профессиональной ролью человека в </a:t>
            </a:r>
            <a:r>
              <a:rPr lang="ru-RU" sz="2800" dirty="0" smtClean="0">
                <a:solidFill>
                  <a:schemeClr val="tx1"/>
                </a:solidFill>
              </a:rPr>
              <a:t>природе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</a:p>
          <a:p>
            <a:r>
              <a:rPr lang="ru-RU" dirty="0" smtClean="0"/>
              <a:t>Работа с «Экологическим кейсом» - мини лабораторией поиска информации.</a:t>
            </a:r>
            <a:endParaRPr lang="ru-RU" dirty="0" smtClean="0"/>
          </a:p>
          <a:p>
            <a:r>
              <a:rPr lang="ru-RU" dirty="0" smtClean="0"/>
              <a:t>Освоение инструментальных методов </a:t>
            </a:r>
            <a:r>
              <a:rPr lang="ru-RU" dirty="0" smtClean="0"/>
              <a:t>исследования растений.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67985"/>
            <a:ext cx="3024335" cy="3524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2" y="3789040"/>
            <a:ext cx="5313962" cy="29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702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Проект «Как труд весной преображает людей и мир вокруг» </vt:lpstr>
      <vt:lpstr>Проектная деятельность в ДОУ</vt:lpstr>
      <vt:lpstr>Как труд весной преображает людей и мир вокруг </vt:lpstr>
      <vt:lpstr>знакомство детей со способами исследования природы. Постановка проблемы проекта </vt:lpstr>
      <vt:lpstr>знакомство детей со способами исследования природы  </vt:lpstr>
      <vt:lpstr>Планирование работ с растениями </vt:lpstr>
      <vt:lpstr>Планирование работ с растениями.  Обучение в игре </vt:lpstr>
      <vt:lpstr>Труд в групповом помещении.  Огород на окне </vt:lpstr>
      <vt:lpstr>развитие умений детей вести наблюдения за овощами, делая выводы и устанавливая связи между объектами природы и профессиональной ролью человека в природе  </vt:lpstr>
      <vt:lpstr>Развитие умений детей бережного отношения к результатам аграрного труда,  к продуктам питания  </vt:lpstr>
      <vt:lpstr>Развитие интереса к познанию природы, готовность к позитивному взаимодействию с природой в ходе аграрных работ в теплице, закрепление умения трудиться в команде.   </vt:lpstr>
      <vt:lpstr>Работа в теплице   </vt:lpstr>
      <vt:lpstr>Наблюдение в теплице   </vt:lpstr>
      <vt:lpstr>Продукты проекта: Наполнение «Детской художественной энциклопедии природы»   </vt:lpstr>
      <vt:lpstr>Продукты проекта: пополнение «Экологического кейса» необходимым инструментарием   </vt:lpstr>
      <vt:lpstr>Продукты проекта: выставка семейного творчества. Поделки из бросового материала «необычные превращения»   </vt:lpstr>
      <vt:lpstr>Продукты проекта: детская экологическая почта   </vt:lpstr>
      <vt:lpstr>Продукты проекта: семейная экологическая почта «Берегите природу»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40</cp:revision>
  <dcterms:created xsi:type="dcterms:W3CDTF">2023-04-07T17:29:53Z</dcterms:created>
  <dcterms:modified xsi:type="dcterms:W3CDTF">2024-06-04T17:48:02Z</dcterms:modified>
</cp:coreProperties>
</file>