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75" r:id="rId4"/>
    <p:sldId id="260" r:id="rId5"/>
    <p:sldId id="261" r:id="rId6"/>
    <p:sldId id="262" r:id="rId7"/>
    <p:sldId id="27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300FE-E97D-4ACC-BB87-9F6B7FB98250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6ADB6-1061-4D80-954D-FA5D7F207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926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73E44-F096-4926-A0E5-AB57207EFB1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2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D00B8-89F2-4A0E-9E6C-D8C18E537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95C72A-8F01-44BF-844C-8CB05EAC6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46824-3469-45D3-9ADB-F6C9B001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52E3C-2F1D-4104-BE02-64F206854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6DEF77-C402-42A7-9068-4F316C95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18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1409F-D3AB-4894-9C78-DC3A866A2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EDE857-71B7-4B71-86F0-27462B6EB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C76C8-973A-46A0-B871-E775C69DE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55470F-84B3-4942-89E3-7CA2DCE2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71450C-1FFC-48DD-A385-88BB8DC7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0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5626F2-4AD4-4687-8B2B-845779C61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722FC4-37EF-4747-9E67-F31FF945C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C396E-52FC-4E4C-BB41-CB57A282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0245A-D47F-4B5F-A86C-B80786873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97E48-E304-4A7E-A8DF-566F0CAA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12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B86AD-BCC9-49DE-B169-A40ED7FE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18C140-6647-46BB-8531-AC925626C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2E920-9770-4E49-B30A-7E8E3B305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792E68-00E3-445D-B888-5255E7EF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38C4FB-5157-4947-932A-A8D9264B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73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A2084-A844-495D-A11D-39702D04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CD5014-E418-4E85-800C-E771EAF7E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BD02A7-E7E9-49F7-8306-F409E8F3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A4E1C5-7BCD-447A-95F0-257B2126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A54E93-916D-4112-9EA3-288CAEF0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4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A3DF9-C484-4701-A350-6E2D586C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9C402-755E-4C90-82BD-53950FEFF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44053B-3D31-4AC5-9004-4F0EAD1F3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B6847A-06D7-457A-8D7A-3930071B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B36E7D-0CF3-4BA3-884A-57CC6E43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E4D636-7A9C-4FCD-8EDC-2B4F6E68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E08EB-9F3F-4AF6-959C-8916369C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B09E31-73A2-4056-86BF-66C78317D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63585D-413E-49DC-8EEF-9ED529879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B05E14-EEDD-48D9-94F1-B3103ED08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E6C7EB-E879-413B-A0FD-AD1704D5C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AEB0B5-8354-4FC7-85B6-62C441CC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01F15C-4184-474E-8603-30AA6C044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361D5F-4F12-4204-9E3F-0D635C35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89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8E515-9CEB-45D0-A2F4-C5556E6B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ADC6D5-9448-4FAF-AC91-788A3499C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0366C2-E13C-41F7-B27B-6C63A824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8A11CE-90C4-4DD3-B28F-43CB67ED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27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E459FB-5AAB-44BF-9706-5510C26A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973348-D4E7-424E-A45A-6DF05222C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6E3D0B-1E10-4A29-9112-4711071D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69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4F7C5-9A53-46F6-AEC3-38628BB4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2918BC-96EA-44A0-9334-D0C3059B0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09A97B-1761-4428-B777-D4AD78240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B31DBD-5AAB-4C4E-8842-D388E1AC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48139B-0B0C-4BDB-91F8-CA0917CE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53412A-2BB6-4764-B7D2-2CD4A1BA1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79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81011-CF24-46FA-BF68-A20FF0A9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C2ED0A-1067-4B7C-8726-077C3283D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D57364-1390-4556-81FD-C5E80D203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732140-1117-4CAB-912A-EAB77211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CFEE56-3D10-4CD7-A2A7-2B79B7226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BB95D4-64BD-4D65-86E9-B1694081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66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26A04-C5AD-4F1B-9D91-55C02B404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21EC00-739F-4417-856D-C2CB0BC38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C15493-2A9C-4499-83F2-E1539070A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A3BCD-C40E-4E53-AF43-F88E46A8F23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9E17C6-36E5-44AB-9164-109ECD665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371DF8-9259-4FCE-8B65-6847DCBC9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8570A-0938-42A5-8E89-DC3B1728D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45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916201-6146-4C35-B436-BC624AD5A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500748"/>
            <a:ext cx="10553206" cy="2101932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2000" dirty="0">
                <a:cs typeface="Times New Roman" panose="02020603050405020304" pitchFamily="18" charset="0"/>
              </a:rPr>
              <a:t>Журавлёва Елена Викторовна,</a:t>
            </a:r>
          </a:p>
          <a:p>
            <a:pPr algn="r">
              <a:spcBef>
                <a:spcPts val="0"/>
              </a:spcBef>
            </a:pPr>
            <a:r>
              <a:rPr lang="ru-RU" sz="2000" i="1" dirty="0">
                <a:cs typeface="Times New Roman" panose="02020603050405020304" pitchFamily="18" charset="0"/>
              </a:rPr>
              <a:t>старший воспитатель</a:t>
            </a:r>
          </a:p>
          <a:p>
            <a:pPr algn="r">
              <a:spcBef>
                <a:spcPts val="0"/>
              </a:spcBef>
            </a:pPr>
            <a:r>
              <a:rPr lang="ru-RU" sz="2000" dirty="0">
                <a:cs typeface="Times New Roman" panose="02020603050405020304" pitchFamily="18" charset="0"/>
              </a:rPr>
              <a:t>Старостина Клавдия Борисовна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>
              <a:spcBef>
                <a:spcPts val="0"/>
              </a:spcBef>
            </a:pPr>
            <a:r>
              <a:rPr lang="ru-RU" sz="2000" i="1" dirty="0">
                <a:cs typeface="Times New Roman" panose="02020603050405020304" pitchFamily="18" charset="0"/>
              </a:rPr>
              <a:t>тьютор</a:t>
            </a:r>
          </a:p>
          <a:p>
            <a:pPr algn="r">
              <a:spcBef>
                <a:spcPts val="0"/>
              </a:spcBef>
            </a:pPr>
            <a:r>
              <a:rPr lang="ru-RU" sz="2000" dirty="0">
                <a:cs typeface="Times New Roman" panose="02020603050405020304" pitchFamily="18" charset="0"/>
              </a:rPr>
              <a:t>Шемякина </a:t>
            </a:r>
            <a:r>
              <a:rPr lang="ru-RU" sz="2000" dirty="0" err="1">
                <a:cs typeface="Times New Roman" panose="02020603050405020304" pitchFamily="18" charset="0"/>
              </a:rPr>
              <a:t>Севиль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cs typeface="Times New Roman" panose="02020603050405020304" pitchFamily="18" charset="0"/>
              </a:rPr>
              <a:t>Джалиловна</a:t>
            </a:r>
            <a:r>
              <a:rPr lang="ru-RU" sz="2000" dirty="0">
                <a:cs typeface="Times New Roman" panose="02020603050405020304" pitchFamily="18" charset="0"/>
              </a:rPr>
              <a:t>,</a:t>
            </a:r>
          </a:p>
          <a:p>
            <a:pPr algn="r">
              <a:spcBef>
                <a:spcPts val="0"/>
              </a:spcBef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58F99E-15A0-4AD9-BE15-C64CC328A2D9}"/>
              </a:ext>
            </a:extLst>
          </p:cNvPr>
          <p:cNvSpPr/>
          <p:nvPr/>
        </p:nvSpPr>
        <p:spPr>
          <a:xfrm>
            <a:off x="2640890" y="106958"/>
            <a:ext cx="6503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Государственное бюджетное дошкольное образовательное учреждение детский сад №5 комбинированного вида </a:t>
            </a: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Невского района Санкт-Петербурга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2CB09D-DD4A-48B1-A2AB-1A040F24EDA4}"/>
              </a:ext>
            </a:extLst>
          </p:cNvPr>
          <p:cNvSpPr/>
          <p:nvPr/>
        </p:nvSpPr>
        <p:spPr>
          <a:xfrm>
            <a:off x="1681984" y="133857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«Возможности народной игрушки в интегративном развитии современного ребёнка»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18" name="Объект 3">
            <a:extLst>
              <a:ext uri="{FF2B5EF4-FFF2-40B4-BE49-F238E27FC236}">
                <a16:creationId xmlns:a16="http://schemas.microsoft.com/office/drawing/2014/main" id="{C59C5904-B591-4CE8-9BDB-B9C136EDD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14064"/>
            <a:ext cx="1477087" cy="1477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D93C3B-0162-4FF8-9BC1-57C67A7A8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3301044"/>
            <a:ext cx="4638472" cy="303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10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03" y="2596663"/>
            <a:ext cx="4986697" cy="3740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42" y="2596663"/>
            <a:ext cx="4986697" cy="37400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10903" y="565287"/>
            <a:ext cx="7236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Мастерская</a:t>
            </a:r>
          </a:p>
          <a:p>
            <a:pPr algn="ctr"/>
            <a:r>
              <a:rPr lang="ru-RU" sz="4000" b="1" dirty="0"/>
              <a:t> «Театр из сундучка»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3"/>
          <a:stretch/>
        </p:blipFill>
        <p:spPr>
          <a:xfrm>
            <a:off x="8769020" y="928914"/>
            <a:ext cx="2366442" cy="137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2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75" y="2906943"/>
            <a:ext cx="4899308" cy="3674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66" y="292819"/>
            <a:ext cx="4803378" cy="36025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98475" y="292819"/>
            <a:ext cx="53891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/>
              <a:t>Экспериментариум</a:t>
            </a:r>
            <a:r>
              <a:rPr lang="ru-RU" sz="3200" b="1" dirty="0"/>
              <a:t> «</a:t>
            </a:r>
            <a:r>
              <a:rPr lang="ru-RU" sz="3200" b="1" dirty="0" err="1"/>
              <a:t>Снегурочкина</a:t>
            </a:r>
            <a:r>
              <a:rPr lang="ru-RU" sz="3200" b="1" dirty="0"/>
              <a:t> сказка» </a:t>
            </a:r>
          </a:p>
          <a:p>
            <a:pPr algn="ctr"/>
            <a:r>
              <a:rPr lang="ru-RU" sz="3200" b="1" dirty="0"/>
              <a:t>Создание переносного театра, его декораций, кукол из соломы.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59733" y="4026878"/>
            <a:ext cx="48313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Рисование льдом </a:t>
            </a:r>
          </a:p>
          <a:p>
            <a:pPr algn="ctr"/>
            <a:r>
              <a:rPr lang="ru-RU" sz="3200" b="1" dirty="0"/>
              <a:t>Театрализованные динамические паузы «Лучики», «Идет бычок качается…»</a:t>
            </a:r>
          </a:p>
        </p:txBody>
      </p:sp>
    </p:spTree>
    <p:extLst>
      <p:ext uri="{BB962C8B-B14F-4D97-AF65-F5344CB8AC3E}">
        <p14:creationId xmlns:p14="http://schemas.microsoft.com/office/powerpoint/2010/main" val="18264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0"/>
          <a:stretch/>
        </p:blipFill>
        <p:spPr>
          <a:xfrm>
            <a:off x="1321570" y="1999059"/>
            <a:ext cx="6660232" cy="44931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r="9475"/>
          <a:stretch/>
        </p:blipFill>
        <p:spPr>
          <a:xfrm>
            <a:off x="8147617" y="188640"/>
            <a:ext cx="3471862" cy="38319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21570" y="353283"/>
            <a:ext cx="66602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Театральная постановка с родителями</a:t>
            </a:r>
          </a:p>
          <a:p>
            <a:pPr algn="ctr"/>
            <a:r>
              <a:rPr lang="ru-RU" sz="2000" b="1" dirty="0"/>
              <a:t> «Соломенный бычок»  </a:t>
            </a:r>
          </a:p>
          <a:p>
            <a:pPr algn="ctr"/>
            <a:r>
              <a:rPr lang="ru-RU" sz="2000" b="1" dirty="0"/>
              <a:t>Работа с шерстяной нитью и тканью</a:t>
            </a:r>
          </a:p>
          <a:p>
            <a:pPr algn="ctr"/>
            <a:r>
              <a:rPr lang="ru-RU" sz="2000" b="1" dirty="0"/>
              <a:t>Конструирование из деревянного конструктора</a:t>
            </a:r>
          </a:p>
          <a:p>
            <a:pPr algn="ctr"/>
            <a:r>
              <a:rPr lang="ru-RU" sz="2000" b="1" dirty="0"/>
              <a:t>Участие в эко – выставке «Мир вокруг»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6" t="3431" r="22999" b="40999"/>
          <a:stretch/>
        </p:blipFill>
        <p:spPr>
          <a:xfrm>
            <a:off x="8353910" y="4245644"/>
            <a:ext cx="2438368" cy="2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8" t="14051" r="6635"/>
          <a:stretch/>
        </p:blipFill>
        <p:spPr>
          <a:xfrm>
            <a:off x="8662173" y="1142203"/>
            <a:ext cx="3071324" cy="4010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23671" r="7657" b="27917"/>
          <a:stretch/>
        </p:blipFill>
        <p:spPr>
          <a:xfrm>
            <a:off x="899885" y="2820882"/>
            <a:ext cx="7576457" cy="3661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857" y="324091"/>
            <a:ext cx="7460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/>
              <a:t>Фольк</a:t>
            </a:r>
            <a:r>
              <a:rPr lang="ru-RU" sz="4000" b="1" dirty="0"/>
              <a:t> – опера </a:t>
            </a:r>
          </a:p>
          <a:p>
            <a:pPr algn="ctr"/>
            <a:r>
              <a:rPr lang="ru-RU" sz="4000" b="1" dirty="0"/>
              <a:t>на участке ГБДОУ</a:t>
            </a:r>
          </a:p>
          <a:p>
            <a:pPr algn="ctr"/>
            <a:r>
              <a:rPr lang="ru-RU" sz="4000" b="1" dirty="0"/>
              <a:t>«Масленичный хоровод»</a:t>
            </a:r>
          </a:p>
        </p:txBody>
      </p:sp>
    </p:spTree>
    <p:extLst>
      <p:ext uri="{BB962C8B-B14F-4D97-AF65-F5344CB8AC3E}">
        <p14:creationId xmlns:p14="http://schemas.microsoft.com/office/powerpoint/2010/main" val="21154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8806" y="525931"/>
            <a:ext cx="7546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Интегрированные занятия </a:t>
            </a:r>
          </a:p>
          <a:p>
            <a:pPr algn="ctr"/>
            <a:r>
              <a:rPr lang="ru-RU" sz="2800" b="1" dirty="0"/>
              <a:t>«Вепсская кукла – </a:t>
            </a:r>
            <a:r>
              <a:rPr lang="ru-RU" sz="2800" b="1" dirty="0" err="1"/>
              <a:t>берегиня</a:t>
            </a:r>
            <a:r>
              <a:rPr lang="ru-RU" sz="2800" b="1" dirty="0"/>
              <a:t>»</a:t>
            </a:r>
          </a:p>
          <a:p>
            <a:pPr algn="ctr"/>
            <a:r>
              <a:rPr lang="ru-RU" sz="2800" b="1" dirty="0"/>
              <a:t>Создание кукол из ткани </a:t>
            </a:r>
          </a:p>
          <a:p>
            <a:pPr algn="ctr"/>
            <a:r>
              <a:rPr lang="ru-RU" sz="2800" b="1" dirty="0"/>
              <a:t>Создание группового музея игрушки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6" y="2670898"/>
            <a:ext cx="4952760" cy="3714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0115" y="3911122"/>
            <a:ext cx="2400266" cy="1800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1437" y="1315061"/>
            <a:ext cx="4699959" cy="35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5"/>
          <a:stretch/>
        </p:blipFill>
        <p:spPr>
          <a:xfrm>
            <a:off x="582024" y="3280228"/>
            <a:ext cx="6717161" cy="3366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r="6629"/>
          <a:stretch/>
        </p:blipFill>
        <p:spPr>
          <a:xfrm rot="5400000">
            <a:off x="7611493" y="3417297"/>
            <a:ext cx="3366592" cy="30924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4" y="352835"/>
            <a:ext cx="3230687" cy="2423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0604" y="131715"/>
            <a:ext cx="79030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Совместная деятельность</a:t>
            </a:r>
          </a:p>
          <a:p>
            <a:pPr algn="ctr"/>
            <a:r>
              <a:rPr lang="ru-RU" sz="2800" b="1" dirty="0"/>
              <a:t>«Пояс завяжем – дорогу покажем!»</a:t>
            </a:r>
          </a:p>
          <a:p>
            <a:r>
              <a:rPr lang="ru-RU" sz="2800" b="1" dirty="0"/>
              <a:t>Игры сюжетно-ролевые, настольные, подвижные с элементом народного вепсского костюма - поясом</a:t>
            </a:r>
          </a:p>
        </p:txBody>
      </p:sp>
    </p:spTree>
    <p:extLst>
      <p:ext uri="{BB962C8B-B14F-4D97-AF65-F5344CB8AC3E}">
        <p14:creationId xmlns:p14="http://schemas.microsoft.com/office/powerpoint/2010/main" val="3290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9508" y="806534"/>
            <a:ext cx="6564221" cy="52111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4172" y="1577505"/>
            <a:ext cx="40754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Мини – музей </a:t>
            </a:r>
          </a:p>
          <a:p>
            <a:pPr algn="ctr"/>
            <a:r>
              <a:rPr lang="ru-RU" sz="4000" b="1" dirty="0"/>
              <a:t>в группе, </a:t>
            </a:r>
          </a:p>
          <a:p>
            <a:pPr algn="ctr"/>
            <a:r>
              <a:rPr lang="ru-RU" sz="4000" b="1" dirty="0"/>
              <a:t>созданный силами детей </a:t>
            </a:r>
          </a:p>
          <a:p>
            <a:pPr algn="ctr"/>
            <a:r>
              <a:rPr lang="ru-RU" sz="4000" b="1" dirty="0"/>
              <a:t>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28487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4644" y="1012168"/>
            <a:ext cx="6012160" cy="4509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75520" y="2843808"/>
            <a:ext cx="4572000" cy="3429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25951" y="794296"/>
            <a:ext cx="5200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Мастер - класс </a:t>
            </a:r>
          </a:p>
          <a:p>
            <a:pPr algn="ctr"/>
            <a:r>
              <a:rPr lang="ru-RU" sz="4000" b="1" dirty="0"/>
              <a:t>«Нескучная суббота»</a:t>
            </a:r>
          </a:p>
        </p:txBody>
      </p:sp>
    </p:spTree>
    <p:extLst>
      <p:ext uri="{BB962C8B-B14F-4D97-AF65-F5344CB8AC3E}">
        <p14:creationId xmlns:p14="http://schemas.microsoft.com/office/powerpoint/2010/main" val="3773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5"/>
          <a:stretch/>
        </p:blipFill>
        <p:spPr>
          <a:xfrm>
            <a:off x="319314" y="326689"/>
            <a:ext cx="4860031" cy="2904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9345" y="434820"/>
            <a:ext cx="6626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Совместная деятельность</a:t>
            </a:r>
          </a:p>
          <a:p>
            <a:pPr algn="ctr"/>
            <a:r>
              <a:rPr lang="ru-RU" sz="4000" b="1" dirty="0"/>
              <a:t> в группе</a:t>
            </a:r>
          </a:p>
          <a:p>
            <a:pPr algn="ctr"/>
            <a:r>
              <a:rPr lang="ru-RU" sz="4000" b="1" dirty="0"/>
              <a:t> «Солнышко в окошке»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/>
          <a:stretch/>
        </p:blipFill>
        <p:spPr>
          <a:xfrm>
            <a:off x="6854686" y="2973227"/>
            <a:ext cx="4951380" cy="36158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9314" y="3230875"/>
            <a:ext cx="629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Праздник на </a:t>
            </a:r>
          </a:p>
          <a:p>
            <a:pPr algn="ctr"/>
            <a:r>
              <a:rPr lang="ru-RU" sz="4000" b="1" dirty="0"/>
              <a:t>площадке ГБДОУ </a:t>
            </a:r>
          </a:p>
          <a:p>
            <a:pPr algn="ctr"/>
            <a:r>
              <a:rPr lang="ru-RU" sz="4000" b="1" dirty="0"/>
              <a:t>«Ярмарка пришла – нам веселье принесла!»</a:t>
            </a:r>
          </a:p>
        </p:txBody>
      </p:sp>
    </p:spTree>
    <p:extLst>
      <p:ext uri="{BB962C8B-B14F-4D97-AF65-F5344CB8AC3E}">
        <p14:creationId xmlns:p14="http://schemas.microsoft.com/office/powerpoint/2010/main" val="20002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00" y="1451428"/>
            <a:ext cx="70539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/>
              <a:t>Благодарим </a:t>
            </a:r>
          </a:p>
          <a:p>
            <a:pPr algn="ctr"/>
            <a:r>
              <a:rPr lang="ru-RU" sz="7200" b="1" dirty="0"/>
              <a:t>за</a:t>
            </a:r>
          </a:p>
          <a:p>
            <a:pPr algn="ctr"/>
            <a:r>
              <a:rPr lang="ru-RU" sz="7200" b="1" dirty="0"/>
              <a:t>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42374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916201-6146-4C35-B436-BC624AD5A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3490" y="169107"/>
            <a:ext cx="5438898" cy="700644"/>
          </a:xfrm>
        </p:spPr>
        <p:txBody>
          <a:bodyPr>
            <a:noAutofit/>
          </a:bodyPr>
          <a:lstStyle/>
          <a:p>
            <a:r>
              <a:rPr lang="ru-RU" sz="4000" b="1" dirty="0"/>
              <a:t>НАРОДНАЯ ИГРУШКА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58F99E-15A0-4AD9-BE15-C64CC328A2D9}"/>
              </a:ext>
            </a:extLst>
          </p:cNvPr>
          <p:cNvSpPr/>
          <p:nvPr/>
        </p:nvSpPr>
        <p:spPr>
          <a:xfrm>
            <a:off x="5186345" y="797580"/>
            <a:ext cx="2168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cs typeface="Times New Roman" panose="02020603050405020304" pitchFamily="18" charset="0"/>
              </a:rPr>
              <a:t>Значение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1B6F22-332D-4212-AF1F-8581B982C766}"/>
              </a:ext>
            </a:extLst>
          </p:cNvPr>
          <p:cNvSpPr/>
          <p:nvPr/>
        </p:nvSpPr>
        <p:spPr>
          <a:xfrm>
            <a:off x="1191135" y="1247042"/>
            <a:ext cx="10159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Народные игрушки имеют особое значение в развитии личности ребенка.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5D645D-209C-4FAC-9730-52A51BAEBB85}"/>
              </a:ext>
            </a:extLst>
          </p:cNvPr>
          <p:cNvSpPr/>
          <p:nvPr/>
        </p:nvSpPr>
        <p:spPr>
          <a:xfrm>
            <a:off x="566539" y="4915802"/>
            <a:ext cx="114082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Знакомство с народной игрушкой тесно связано с малыми фольклорными жанрами - загадкой, потешкой, небылицей, - так как это еще больше привлекает внимание детей, делает образ более понятным. К зрительному и осязательному восприятию добавляется слуховой образ, а ребенок, как известно, мыслит звуками, красками и ощущениями.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96E755-7164-4BA0-A2FB-76B8C0063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0175" b="16995"/>
          <a:stretch/>
        </p:blipFill>
        <p:spPr>
          <a:xfrm>
            <a:off x="6937829" y="2227058"/>
            <a:ext cx="3207657" cy="26887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97"/>
          <a:stretch/>
        </p:blipFill>
        <p:spPr>
          <a:xfrm>
            <a:off x="2139757" y="2227058"/>
            <a:ext cx="4282954" cy="26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6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47A316-2591-4CC1-A614-C569BE3FF6DB}"/>
              </a:ext>
            </a:extLst>
          </p:cNvPr>
          <p:cNvSpPr/>
          <p:nvPr/>
        </p:nvSpPr>
        <p:spPr>
          <a:xfrm>
            <a:off x="4760331" y="791022"/>
            <a:ext cx="2168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cs typeface="Times New Roman" panose="02020603050405020304" pitchFamily="18" charset="0"/>
              </a:rPr>
              <a:t>Ценность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783528-DF8D-48E1-B2B7-26EE28E534B4}"/>
              </a:ext>
            </a:extLst>
          </p:cNvPr>
          <p:cNvSpPr/>
          <p:nvPr/>
        </p:nvSpPr>
        <p:spPr>
          <a:xfrm>
            <a:off x="3629869" y="1344246"/>
            <a:ext cx="49783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Духовно и нравственно обогащает внутренний мир ребенка, она учит видеть внутреннюю красоту природы и ценность человеческой жизни. Народная игрушка способствует гармоничному личностному развитию, отражает весь колорит и многогранность культуры народа и воплощает в себе культурные традиции предыдущих поколений, их ценностные ориентиры.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72916201-6146-4C35-B436-BC624AD5ADF1}"/>
              </a:ext>
            </a:extLst>
          </p:cNvPr>
          <p:cNvSpPr txBox="1">
            <a:spLocks/>
          </p:cNvSpPr>
          <p:nvPr/>
        </p:nvSpPr>
        <p:spPr>
          <a:xfrm>
            <a:off x="3443490" y="169107"/>
            <a:ext cx="5438898" cy="7006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/>
              <a:t>НАРОДНАЯ ИГРУШКА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 r="20000"/>
          <a:stretch/>
        </p:blipFill>
        <p:spPr>
          <a:xfrm>
            <a:off x="423384" y="1604175"/>
            <a:ext cx="2932366" cy="4004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21640" b="31984"/>
          <a:stretch/>
        </p:blipFill>
        <p:spPr>
          <a:xfrm>
            <a:off x="8882388" y="1604175"/>
            <a:ext cx="2906904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C3E461-D220-49DB-8189-D056533D4EB6}"/>
              </a:ext>
            </a:extLst>
          </p:cNvPr>
          <p:cNvSpPr/>
          <p:nvPr/>
        </p:nvSpPr>
        <p:spPr>
          <a:xfrm>
            <a:off x="1187532" y="148879"/>
            <a:ext cx="999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Богородские, семеновские, </a:t>
            </a:r>
          </a:p>
          <a:p>
            <a:pPr algn="ctr"/>
            <a:r>
              <a:rPr lang="ru-RU" sz="3600" b="1" dirty="0" err="1"/>
              <a:t>федосеевские</a:t>
            </a:r>
            <a:r>
              <a:rPr lang="ru-RU" sz="3600" b="1" dirty="0"/>
              <a:t> игрушки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EFC4CA-518B-4236-9672-CE763E92B8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01" y="4321786"/>
            <a:ext cx="3258621" cy="21724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1C41C2-B6BF-4A02-A9FA-D73BC9DCE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037" y="1457510"/>
            <a:ext cx="5290646" cy="26770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0467A7-025A-4225-AABF-01E7AD939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9" y="4329640"/>
            <a:ext cx="2886079" cy="21645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CD8136-47F2-4113-8070-47D6143B9B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233" y="4329640"/>
            <a:ext cx="2164559" cy="21645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1E82FE-1BB2-4329-8121-E55D58557F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336"/>
          <a:stretch/>
        </p:blipFill>
        <p:spPr>
          <a:xfrm>
            <a:off x="9297845" y="4310743"/>
            <a:ext cx="2673697" cy="21834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D19A0A-FC74-4A5E-B86B-6139FC548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845" y="2060761"/>
            <a:ext cx="2675568" cy="20738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4D5E44-6D87-4A58-9206-2037DE58A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69" y="2060761"/>
            <a:ext cx="2690307" cy="20794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1E0F68-50F4-4021-BD18-680F563CE2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302" y="513944"/>
            <a:ext cx="1374840" cy="1371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FFA2AB-3E5F-49C4-80DE-AB2B353D97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2914" y="572063"/>
            <a:ext cx="1687422" cy="136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8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916201-6146-4C35-B436-BC624AD5A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640" y="4368457"/>
            <a:ext cx="7647710" cy="1914566"/>
          </a:xfrm>
        </p:spPr>
        <p:txBody>
          <a:bodyPr>
            <a:noAutofit/>
          </a:bodyPr>
          <a:lstStyle/>
          <a:p>
            <a:r>
              <a:rPr lang="ru-RU" dirty="0"/>
              <a:t>Дети любят разбирать и собирать ее, такая игра помогает им сосредоточиться, научиться терпению и усидчивости, развивается логическое мышление, пространственное воображение, крупная и мелкая моторика, координация движений рук.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642328-7DEB-4CB5-8357-EB4DB000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576" y="1984683"/>
            <a:ext cx="3367723" cy="23837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BEDA80-97A4-461F-981A-D9D4FAF7564C}"/>
              </a:ext>
            </a:extLst>
          </p:cNvPr>
          <p:cNvSpPr/>
          <p:nvPr/>
        </p:nvSpPr>
        <p:spPr>
          <a:xfrm>
            <a:off x="2325586" y="497067"/>
            <a:ext cx="7790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Самая доступная и понятная для детей раннего возраста народная игрушка – это матрешка.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4BAC3-ACF5-4852-8944-B1CE8D622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43" b="8857"/>
          <a:stretch/>
        </p:blipFill>
        <p:spPr>
          <a:xfrm>
            <a:off x="7938656" y="1712686"/>
            <a:ext cx="3831771" cy="38317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b="6244"/>
          <a:stretch/>
        </p:blipFill>
        <p:spPr>
          <a:xfrm>
            <a:off x="725261" y="1848684"/>
            <a:ext cx="3185266" cy="25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56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B01B05-848E-4B97-A340-5EFA0EA7E3A8}"/>
              </a:ext>
            </a:extLst>
          </p:cNvPr>
          <p:cNvSpPr/>
          <p:nvPr/>
        </p:nvSpPr>
        <p:spPr>
          <a:xfrm>
            <a:off x="1429728" y="5162244"/>
            <a:ext cx="97649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МИНИ - МУЗЕЙ </a:t>
            </a:r>
          </a:p>
          <a:p>
            <a:pPr algn="ctr"/>
            <a:r>
              <a:rPr lang="ru-RU" sz="4000" b="1" dirty="0"/>
              <a:t>«НЕВАЛЯШКИН ХОРОВОД»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55868F-45ED-46B2-BA9F-71845775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40" y="542167"/>
            <a:ext cx="6957535" cy="462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92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/>
          <a:stretch/>
        </p:blipFill>
        <p:spPr>
          <a:xfrm>
            <a:off x="6252602" y="464458"/>
            <a:ext cx="5541200" cy="49493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47DA41-8B4A-42AD-B583-546E4A6D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2" y="3633864"/>
            <a:ext cx="5637119" cy="269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959" y="682173"/>
            <a:ext cx="54860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Яркие и красивые неваляшки вызывают у детей не только интерес, но и затрагивают детское воображение.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87779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un9-12.userapi.com/c857132/v857132628/ce2d7/uCvITaTzG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431" flipH="1">
            <a:off x="8378997" y="1531104"/>
            <a:ext cx="3127989" cy="417065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171394" y="1584864"/>
            <a:ext cx="4301088" cy="225574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Творческая мастерская народной</a:t>
            </a:r>
            <a:b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игрушки </a:t>
            </a:r>
            <a:b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«Чудесный сундучок»</a:t>
            </a:r>
          </a:p>
        </p:txBody>
      </p:sp>
      <p:pic>
        <p:nvPicPr>
          <p:cNvPr id="4" name="Picture 6" descr="http://samopoznanie.ru/avatars/objects/3-31878_1_6.jpg?39dd6cd35109f1124ee3d2103259cc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835">
            <a:off x="539766" y="1964291"/>
            <a:ext cx="3613445" cy="3613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77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4743" y="404664"/>
            <a:ext cx="11103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Цель : расширять представления о достопримечательностях Северо-Западного региона, народностью – вепсами, их культурой, традициями и бытом, воспитывать патриотические чувства.</a:t>
            </a:r>
          </a:p>
          <a:p>
            <a:endParaRPr lang="ru-RU" b="1" dirty="0"/>
          </a:p>
          <a:p>
            <a:r>
              <a:rPr lang="ru-RU" b="1" dirty="0"/>
              <a:t>Задачи:</a:t>
            </a:r>
          </a:p>
          <a:p>
            <a:r>
              <a:rPr lang="ru-RU" b="1" dirty="0"/>
              <a:t>- познакомить с </a:t>
            </a:r>
            <a:r>
              <a:rPr lang="ru-RU" b="1" u="sng" dirty="0"/>
              <a:t>историей</a:t>
            </a:r>
            <a:r>
              <a:rPr lang="ru-RU" b="1" dirty="0"/>
              <a:t> возникновения вепсских традиций: народной куклы, игр, профессий, пищи, одежды, с предметами народного декоративно – прикладного искусства,</a:t>
            </a:r>
            <a:br>
              <a:rPr lang="ru-RU" b="1" dirty="0"/>
            </a:br>
            <a:r>
              <a:rPr lang="ru-RU" b="1" dirty="0"/>
              <a:t>- освоить </a:t>
            </a:r>
            <a:r>
              <a:rPr lang="ru-RU" b="1" u="sng" dirty="0"/>
              <a:t>технологию изготовления </a:t>
            </a:r>
            <a:r>
              <a:rPr lang="ru-RU" b="1" dirty="0"/>
              <a:t>народной куклы из ткани, освоить игры и обычаи, связанные с ней,</a:t>
            </a:r>
          </a:p>
          <a:p>
            <a:r>
              <a:rPr lang="ru-RU" b="1" dirty="0"/>
              <a:t>-освоить технологию изготовления предметов одежды и быта из </a:t>
            </a:r>
            <a:r>
              <a:rPr lang="ru-RU" b="1" u="sng" dirty="0"/>
              <a:t>природных материалов</a:t>
            </a:r>
            <a:r>
              <a:rPr lang="ru-RU" b="1" dirty="0"/>
              <a:t>, ниток, шерсти, познакомиться со способами применения и мастерами, их изготавливающими,</a:t>
            </a:r>
            <a:br>
              <a:rPr lang="ru-RU" b="1" dirty="0"/>
            </a:br>
            <a:r>
              <a:rPr lang="ru-RU" b="1" dirty="0"/>
              <a:t>- воспитывать </a:t>
            </a:r>
            <a:r>
              <a:rPr lang="ru-RU" b="1" u="sng" dirty="0"/>
              <a:t>интерес к старинным обычаям, обрядам, играм, </a:t>
            </a:r>
            <a:r>
              <a:rPr lang="ru-RU" b="1" dirty="0"/>
              <a:t>учить организовывать игры со сверстниками с использованием народной игрушки, предметов быта, музыкальных </a:t>
            </a:r>
          </a:p>
          <a:p>
            <a:r>
              <a:rPr lang="ru-RU" b="1" dirty="0"/>
              <a:t>и шумовых инструментов,</a:t>
            </a:r>
          </a:p>
          <a:p>
            <a:r>
              <a:rPr lang="ru-RU" b="1" dirty="0"/>
              <a:t>-развивать </a:t>
            </a:r>
            <a:r>
              <a:rPr lang="ru-RU" b="1" u="sng" dirty="0"/>
              <a:t>интерес к театрализации</a:t>
            </a:r>
            <a:r>
              <a:rPr lang="ru-RU" b="1" dirty="0"/>
              <a:t> и </a:t>
            </a:r>
          </a:p>
          <a:p>
            <a:r>
              <a:rPr lang="ru-RU" b="1" dirty="0"/>
              <a:t>демонстрации народных форм творчества, </a:t>
            </a:r>
          </a:p>
          <a:p>
            <a:r>
              <a:rPr lang="ru-RU" b="1" dirty="0"/>
              <a:t> профессии артиста, театрального художника.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71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555</Words>
  <Application>Microsoft Office PowerPoint</Application>
  <PresentationFormat>Широкоэкранный</PresentationFormat>
  <Paragraphs>71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мастерская народной игрушки  «Чудесный сундучок»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 Журавлева</cp:lastModifiedBy>
  <cp:revision>26</cp:revision>
  <dcterms:created xsi:type="dcterms:W3CDTF">2022-04-24T11:16:23Z</dcterms:created>
  <dcterms:modified xsi:type="dcterms:W3CDTF">2024-03-02T19:44:17Z</dcterms:modified>
</cp:coreProperties>
</file>